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83" r:id="rId4"/>
    <p:sldId id="302" r:id="rId5"/>
    <p:sldId id="303" r:id="rId6"/>
    <p:sldId id="256" r:id="rId7"/>
    <p:sldId id="285" r:id="rId8"/>
    <p:sldId id="286" r:id="rId9"/>
    <p:sldId id="287" r:id="rId10"/>
    <p:sldId id="288" r:id="rId11"/>
    <p:sldId id="294" r:id="rId12"/>
    <p:sldId id="289" r:id="rId13"/>
    <p:sldId id="297" r:id="rId14"/>
    <p:sldId id="298" r:id="rId15"/>
    <p:sldId id="296" r:id="rId16"/>
    <p:sldId id="290" r:id="rId17"/>
    <p:sldId id="304" r:id="rId18"/>
    <p:sldId id="299" r:id="rId19"/>
    <p:sldId id="291" r:id="rId20"/>
    <p:sldId id="300" r:id="rId21"/>
    <p:sldId id="292" r:id="rId22"/>
    <p:sldId id="301" r:id="rId23"/>
    <p:sldId id="293" r:id="rId2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56" autoAdjust="0"/>
  </p:normalViewPr>
  <p:slideViewPr>
    <p:cSldViewPr snapToGrid="0">
      <p:cViewPr varScale="1">
        <p:scale>
          <a:sx n="68" d="100"/>
          <a:sy n="68" d="100"/>
        </p:scale>
        <p:origin x="72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23DC-5E71-4018-8ED5-76A8D34389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9A768-BCFB-482A-8739-6D5755961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ECF09-50CD-45D3-A9A3-62177D30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78FDE-B584-41BA-931A-F3073B95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4F66B-F0A6-4F14-8E98-A1E3C72C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3402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BB45-9BFF-49CB-827E-90934F87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ABF91-608F-47E7-8C4B-87A1F3862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72114-93BB-49EE-A6BC-80407DE6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DA78-804E-4465-A47D-DAD61A2D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F685B-0D4E-49E6-95F4-265F90BB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567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88DE0-B6A2-48C4-BAEA-32554B6D5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4122D-64C7-4CDE-8F5D-DB4A258F6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F2024-B637-4922-BD4D-90DF384E1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13323-E945-4766-9BA9-C04BE691D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91BAC-B4BA-4C74-8D53-B9FB2E23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2252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B76-1F05-444F-B2FE-B1A91192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A8656-F8DE-4F50-B7CA-08E1C13EF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4962-3174-410D-9801-D51BCE83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C90D3-2D46-4D0B-94B1-BF04CF47B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F63E7-8EFC-4EB2-BB41-2734969B7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07508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DEA1-76D7-4F2E-9417-180A983E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2733F-902B-4DF3-A793-BA19B4B1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4B48-A540-4ADF-9D36-324B1058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E35A-E03E-4135-9070-8FEBE3250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EA33F-2816-4504-BE80-A919B348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306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A402-E05D-41EC-B0E0-391F97805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8DF04-5592-4260-93CA-6A94248FE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F663B-7AE5-495E-80D5-CDF4E5902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9CCE6-6E88-414E-8346-9A82E398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EDE3E-BC27-462E-A609-BA1D536C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4F9B0-E02F-4AB1-BF4D-E90362E6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539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5D88-35FD-4A39-8B0F-582D6435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9EB5-2C54-45CD-8D16-11F813F70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FB647-FB64-4AC1-9EC2-D9FC9A513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4BA62-FFE4-45B1-B3D4-2ED33A8D1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91FB84-0722-473D-A784-57E4D2388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632A9-EAEF-4D0D-BF1A-0D5E8DDC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B35BF-958A-47D8-B1BB-262E5491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0C870B-BF62-47AD-9681-5A1F5909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8462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A111-8443-4E9F-A1CF-747EBB01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2863C-75AF-4777-B4CC-F5AF700FF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33B52-2BA9-4690-A268-471E6E7E4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F86D01-EFB4-427A-BC8E-79CB39C03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5375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2B1DA6-AE85-49AE-88C0-2758B7B8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E8184-999F-4A3A-92AC-DC749F72A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82F93-AA7D-4629-B1B9-1B1B9DC4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004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988F-3818-4A59-8A8D-637E52E4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D1D3A-3D32-4992-B99C-CB16C2B53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70FD6-3C73-452B-A0FD-FF676C343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EFE09-982C-4AB7-9CA4-D58F9FA8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38E2A-21DD-4790-A80F-0683F6D1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35CA4-66C6-418A-AE6B-FED8F11DC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55972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CDE2-8049-4058-81B1-109CCC2D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446A13-B81E-4A2E-9E82-CC00982122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50D68-FD08-4456-9317-3CFADD529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218A5-B3F8-4358-8FA9-58710BA9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C3BA-3AA4-4419-AAEC-581F44950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FBAB4-A5E7-4CE9-81F1-284610E9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81975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0578B-65A4-46DD-A263-8C18A17C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5C075-0AB9-420E-94BD-5B659A923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AD755-6DD6-4ED2-93FD-106A2B888D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E6548-C5BA-49C5-88E1-E06513EB37EC}" type="datetimeFigureOut">
              <a:rPr lang="x-none" smtClean="0"/>
              <a:pPr/>
              <a:t>2/13/2022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59A0-4D79-4480-96F3-42ADA2CD9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AB252-40E3-4B6E-BA2E-7CF0B326A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AF1E-BB1A-4ABE-A2E1-419BE3D0AF34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4318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28F2C-5ADA-477D-B6D9-30E4EA9E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17" y="68176"/>
            <a:ext cx="3754635" cy="562140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Natore</a:t>
            </a:r>
            <a:r>
              <a:rPr lang="en-US" sz="3200" b="1" dirty="0" smtClean="0"/>
              <a:t> District</a:t>
            </a:r>
            <a:endParaRPr lang="x-none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462E4-3EDB-4C40-8221-12038AEEB7E9}"/>
              </a:ext>
            </a:extLst>
          </p:cNvPr>
          <p:cNvSpPr txBox="1"/>
          <p:nvPr/>
        </p:nvSpPr>
        <p:spPr>
          <a:xfrm>
            <a:off x="267218" y="603158"/>
            <a:ext cx="21838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A.</a:t>
            </a:r>
            <a:r>
              <a:rPr lang="en-US" sz="1600" dirty="0" smtClean="0"/>
              <a:t> Sales Universe: 5000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872</a:t>
            </a:r>
            <a:endParaRPr lang="en-US" sz="1600" dirty="0"/>
          </a:p>
          <a:p>
            <a:r>
              <a:rPr lang="en-US" sz="1600" dirty="0"/>
              <a:t>Market Share: </a:t>
            </a:r>
            <a:r>
              <a:rPr lang="en-US" sz="1600" dirty="0" smtClean="0"/>
              <a:t>17.44%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SO:886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17.72%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SO:593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11.86%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SO:323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6.46%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SO:833</a:t>
            </a:r>
          </a:p>
          <a:p>
            <a:r>
              <a:rPr lang="en-US" sz="1600" dirty="0"/>
              <a:t>Market </a:t>
            </a:r>
            <a:r>
              <a:rPr lang="en-US" sz="1600" dirty="0" smtClean="0"/>
              <a:t>Share:16.66 %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SO:269</a:t>
            </a:r>
          </a:p>
          <a:p>
            <a:r>
              <a:rPr lang="en-US" sz="1600" dirty="0"/>
              <a:t>Market </a:t>
            </a:r>
            <a:r>
              <a:rPr lang="en-US" sz="1600" dirty="0" smtClean="0"/>
              <a:t>Share:5.38 %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SO:302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6.04%</a:t>
            </a:r>
            <a:endParaRPr lang="en-US" sz="1600" dirty="0"/>
          </a:p>
          <a:p>
            <a:r>
              <a:rPr lang="en-US" sz="1600" dirty="0" smtClean="0"/>
              <a:t>Others:922</a:t>
            </a:r>
          </a:p>
          <a:p>
            <a:r>
              <a:rPr lang="en-US" sz="1600" dirty="0"/>
              <a:t>Market Share: </a:t>
            </a:r>
            <a:r>
              <a:rPr lang="en-US" sz="1600" dirty="0" smtClean="0"/>
              <a:t>18.44%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2451100" y="3673677"/>
            <a:ext cx="15110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G.</a:t>
            </a:r>
            <a:r>
              <a:rPr lang="en-US" sz="1600" dirty="0"/>
              <a:t> R RSM: 1 </a:t>
            </a:r>
          </a:p>
          <a:p>
            <a:r>
              <a:rPr lang="en-US" sz="1600" dirty="0"/>
              <a:t>R ASM: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/>
              <a:t>R TSM: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 smtClean="0"/>
              <a:t>V RSM</a:t>
            </a:r>
            <a:r>
              <a:rPr lang="en-US" sz="1600" dirty="0"/>
              <a:t>: 1 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ASM: 1</a:t>
            </a:r>
          </a:p>
          <a:p>
            <a:r>
              <a:rPr lang="en-US" sz="1600" dirty="0"/>
              <a:t>V</a:t>
            </a:r>
            <a:r>
              <a:rPr lang="en-US" sz="1600" dirty="0" smtClean="0"/>
              <a:t> </a:t>
            </a:r>
            <a:r>
              <a:rPr lang="en-US" sz="1600" dirty="0"/>
              <a:t>TSM: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RSM: 1 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ASM: 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TSM: </a:t>
            </a:r>
            <a:r>
              <a:rPr lang="en-US" sz="1600" dirty="0" smtClean="0"/>
              <a:t>1</a:t>
            </a:r>
          </a:p>
          <a:p>
            <a:r>
              <a:rPr lang="en-US" sz="1600" dirty="0"/>
              <a:t>X RSM: 1 </a:t>
            </a:r>
          </a:p>
          <a:p>
            <a:r>
              <a:rPr lang="en-US" sz="1600" dirty="0"/>
              <a:t>X ASM: 1</a:t>
            </a:r>
          </a:p>
          <a:p>
            <a:r>
              <a:rPr lang="en-US" sz="1600" dirty="0"/>
              <a:t>X TSM: 1 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193265" y="5072726"/>
            <a:ext cx="20822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  <a:endParaRPr lang="en-US" sz="1600" dirty="0"/>
          </a:p>
          <a:p>
            <a:r>
              <a:rPr lang="en-US" sz="1600" dirty="0"/>
              <a:t>TTL Investment: </a:t>
            </a:r>
            <a:r>
              <a:rPr lang="en-US" sz="1600" dirty="0" smtClean="0"/>
              <a:t> 90Lac</a:t>
            </a:r>
            <a:endParaRPr lang="en-US" sz="1600" dirty="0"/>
          </a:p>
          <a:p>
            <a:r>
              <a:rPr lang="en-US" sz="1600" dirty="0"/>
              <a:t>Inventory: </a:t>
            </a:r>
            <a:r>
              <a:rPr lang="en-US" sz="1600" dirty="0" smtClean="0"/>
              <a:t>64 Lac</a:t>
            </a:r>
          </a:p>
          <a:p>
            <a:r>
              <a:rPr lang="en-US" sz="1600" dirty="0" smtClean="0"/>
              <a:t>Market  </a:t>
            </a:r>
            <a:r>
              <a:rPr lang="en-US" sz="1600" dirty="0"/>
              <a:t>due: </a:t>
            </a:r>
            <a:r>
              <a:rPr lang="en-US" sz="1600" dirty="0" smtClean="0"/>
              <a:t>7 Lac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568774" y="630316"/>
            <a:ext cx="186166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B.</a:t>
            </a:r>
            <a:r>
              <a:rPr lang="en-US" sz="1600" dirty="0"/>
              <a:t> Retail </a:t>
            </a:r>
            <a:r>
              <a:rPr lang="en-US" sz="1600" dirty="0" smtClean="0"/>
              <a:t>Univers:55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43</a:t>
            </a:r>
            <a:endParaRPr lang="en-US" sz="1600" dirty="0"/>
          </a:p>
          <a:p>
            <a:r>
              <a:rPr lang="en-US" sz="1600" dirty="0"/>
              <a:t>V WOD: </a:t>
            </a:r>
            <a:r>
              <a:rPr lang="en-US" sz="1600" dirty="0" smtClean="0"/>
              <a:t>35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36</a:t>
            </a:r>
            <a:endParaRPr lang="en-US" sz="1600" dirty="0"/>
          </a:p>
          <a:p>
            <a:r>
              <a:rPr lang="en-US" sz="1600" dirty="0"/>
              <a:t>X WOD: </a:t>
            </a:r>
            <a:r>
              <a:rPr lang="en-US" sz="1600" dirty="0" smtClean="0"/>
              <a:t>30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WOD: </a:t>
            </a:r>
            <a:r>
              <a:rPr lang="en-US" sz="1600" dirty="0" smtClean="0"/>
              <a:t>40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22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 smtClean="0"/>
              <a:t>22</a:t>
            </a:r>
            <a:endParaRPr lang="en-US" sz="1600" dirty="0"/>
          </a:p>
          <a:p>
            <a:r>
              <a:rPr lang="en-US" sz="1600" dirty="0" smtClean="0"/>
              <a:t>Others:44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470991" y="630316"/>
            <a:ext cx="225287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C.</a:t>
            </a:r>
            <a:r>
              <a:rPr lang="en-US" sz="1600" dirty="0"/>
              <a:t> BS </a:t>
            </a:r>
            <a:r>
              <a:rPr lang="en-US" sz="1600" dirty="0" smtClean="0"/>
              <a:t>Universe: 11</a:t>
            </a:r>
            <a:endParaRPr lang="en-US" sz="1600" dirty="0"/>
          </a:p>
          <a:p>
            <a:r>
              <a:rPr lang="en-US" sz="1600" dirty="0"/>
              <a:t>R BS: 2</a:t>
            </a:r>
          </a:p>
          <a:p>
            <a:r>
              <a:rPr lang="en-US" sz="1600" dirty="0"/>
              <a:t>R BS Share: </a:t>
            </a:r>
            <a:r>
              <a:rPr lang="en-US" sz="1600" dirty="0" smtClean="0"/>
              <a:t>18.18%</a:t>
            </a:r>
            <a:endParaRPr lang="en-US" sz="1600" dirty="0"/>
          </a:p>
          <a:p>
            <a:r>
              <a:rPr lang="en-US" sz="1600" dirty="0"/>
              <a:t>V BS: 2</a:t>
            </a:r>
            <a:endParaRPr lang="en-US" sz="1600" dirty="0" smtClean="0"/>
          </a:p>
          <a:p>
            <a:r>
              <a:rPr lang="en-US" sz="1600" dirty="0" smtClean="0"/>
              <a:t>V BS </a:t>
            </a:r>
            <a:r>
              <a:rPr lang="en-US" sz="1600" dirty="0"/>
              <a:t>Share: 18.18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BS: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BS Share: </a:t>
            </a:r>
            <a:r>
              <a:rPr lang="en-US" sz="1600" dirty="0" smtClean="0"/>
              <a:t>9.09%</a:t>
            </a:r>
            <a:endParaRPr lang="en-US" sz="1600" dirty="0"/>
          </a:p>
          <a:p>
            <a:r>
              <a:rPr lang="en-US" sz="1600" dirty="0"/>
              <a:t>X BS: </a:t>
            </a:r>
            <a:r>
              <a:rPr lang="en-US" sz="1600" dirty="0" smtClean="0"/>
              <a:t>1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 </a:t>
            </a:r>
            <a:r>
              <a:rPr lang="en-US" sz="1600" dirty="0"/>
              <a:t>BS Share: 9.09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BS: 5</a:t>
            </a:r>
            <a:endParaRPr lang="en-US" sz="1600" dirty="0" smtClean="0"/>
          </a:p>
          <a:p>
            <a:r>
              <a:rPr lang="en-US" sz="1600" dirty="0"/>
              <a:t>S</a:t>
            </a:r>
            <a:r>
              <a:rPr lang="en-US" sz="1600" dirty="0" smtClean="0"/>
              <a:t> </a:t>
            </a:r>
            <a:r>
              <a:rPr lang="en-US" sz="1600" dirty="0"/>
              <a:t>BS Share: </a:t>
            </a:r>
            <a:r>
              <a:rPr lang="en-US" sz="1600" dirty="0" smtClean="0"/>
              <a:t>45.45%</a:t>
            </a:r>
            <a:endParaRPr lang="en-US" sz="1600" dirty="0"/>
          </a:p>
          <a:p>
            <a:r>
              <a:rPr lang="en-US" sz="1600" dirty="0"/>
              <a:t>T BS: </a:t>
            </a:r>
            <a:r>
              <a:rPr lang="en-US" sz="1600" dirty="0" smtClean="0"/>
              <a:t>00</a:t>
            </a:r>
            <a:endParaRPr lang="en-US" sz="1600" dirty="0"/>
          </a:p>
          <a:p>
            <a:r>
              <a:rPr lang="en-US" sz="1600" dirty="0"/>
              <a:t>I BS: 00</a:t>
            </a:r>
          </a:p>
          <a:p>
            <a:r>
              <a:rPr lang="en-US" sz="1600" dirty="0" smtClean="0"/>
              <a:t>Others: 00 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4A517-3250-440D-953C-DB8D63E2C83A}"/>
              </a:ext>
            </a:extLst>
          </p:cNvPr>
          <p:cNvSpPr txBox="1"/>
          <p:nvPr/>
        </p:nvSpPr>
        <p:spPr>
          <a:xfrm>
            <a:off x="9348186" y="6488668"/>
            <a:ext cx="254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Natore</a:t>
            </a:r>
            <a:r>
              <a:rPr lang="en-US" dirty="0" smtClean="0"/>
              <a:t> District (7 Thana) </a:t>
            </a:r>
            <a:endParaRPr lang="x-non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F86C40-66BF-4BB9-9822-8045317726F8}"/>
              </a:ext>
            </a:extLst>
          </p:cNvPr>
          <p:cNvSpPr txBox="1"/>
          <p:nvPr/>
        </p:nvSpPr>
        <p:spPr>
          <a:xfrm>
            <a:off x="6684604" y="630316"/>
            <a:ext cx="210109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D.</a:t>
            </a:r>
            <a:r>
              <a:rPr lang="en-US" sz="1600" dirty="0"/>
              <a:t> CS </a:t>
            </a:r>
            <a:r>
              <a:rPr lang="en-US" sz="1600" dirty="0" smtClean="0"/>
              <a:t>Univers:9 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7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77.78%</a:t>
            </a:r>
            <a:endParaRPr lang="en-US" sz="1600" dirty="0"/>
          </a:p>
          <a:p>
            <a:r>
              <a:rPr lang="en-US" sz="1600" dirty="0"/>
              <a:t>V CS</a:t>
            </a:r>
            <a:r>
              <a:rPr lang="en-US" sz="1600" dirty="0" smtClean="0"/>
              <a:t>: 4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r>
              <a:rPr lang="en-US" sz="1600" dirty="0" smtClean="0"/>
              <a:t>44.44%</a:t>
            </a:r>
            <a:endParaRPr lang="en-US" sz="1600" dirty="0"/>
          </a:p>
          <a:p>
            <a:r>
              <a:rPr lang="en-US" sz="1600" dirty="0"/>
              <a:t>O CS: </a:t>
            </a:r>
            <a:r>
              <a:rPr lang="en-US" sz="1600" dirty="0" smtClean="0"/>
              <a:t>3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Share:33.33%</a:t>
            </a:r>
            <a:endParaRPr lang="en-US" sz="1600" dirty="0"/>
          </a:p>
          <a:p>
            <a:r>
              <a:rPr lang="en-US" sz="1600" dirty="0"/>
              <a:t>X CS: </a:t>
            </a:r>
            <a:r>
              <a:rPr lang="en-US" sz="1600" dirty="0" smtClean="0"/>
              <a:t>2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</a:t>
            </a:r>
            <a:r>
              <a:rPr lang="en-US" sz="1600" dirty="0" smtClean="0"/>
              <a:t>Share:22.22%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CS: </a:t>
            </a:r>
            <a:r>
              <a:rPr lang="en-US" sz="1600" dirty="0" smtClean="0"/>
              <a:t>3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</a:t>
            </a:r>
            <a:r>
              <a:rPr lang="en-US" sz="1600" dirty="0" smtClean="0"/>
              <a:t>Share:33.33%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</a:t>
            </a:r>
            <a:r>
              <a:rPr lang="en-US" sz="1600" dirty="0" smtClean="0"/>
              <a:t>Share:11.11%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</a:t>
            </a:r>
            <a:r>
              <a:rPr lang="en-US" sz="1600" dirty="0" smtClean="0"/>
              <a:t>Share:11.11%</a:t>
            </a:r>
            <a:endParaRPr lang="en-US" sz="1600" dirty="0"/>
          </a:p>
          <a:p>
            <a:r>
              <a:rPr lang="en-US" sz="1600" dirty="0"/>
              <a:t>Others: </a:t>
            </a:r>
            <a:r>
              <a:rPr lang="en-US" sz="1600" dirty="0" smtClean="0"/>
              <a:t>5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 45%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52D5E-7477-4A13-B487-31B8F1E0B17B}"/>
              </a:ext>
            </a:extLst>
          </p:cNvPr>
          <p:cNvSpPr txBox="1"/>
          <p:nvPr/>
        </p:nvSpPr>
        <p:spPr>
          <a:xfrm>
            <a:off x="9021014" y="596433"/>
            <a:ext cx="24628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E.</a:t>
            </a:r>
            <a:r>
              <a:rPr lang="en-US" sz="1600" dirty="0"/>
              <a:t> GRT </a:t>
            </a:r>
            <a:r>
              <a:rPr lang="en-US" sz="1600" dirty="0" smtClean="0"/>
              <a:t>Universe: 35</a:t>
            </a:r>
            <a:endParaRPr lang="en-US" sz="1600" dirty="0"/>
          </a:p>
          <a:p>
            <a:r>
              <a:rPr lang="en-US" sz="1600" dirty="0"/>
              <a:t>R GRT: </a:t>
            </a:r>
            <a:r>
              <a:rPr lang="en-US" sz="1600" dirty="0" smtClean="0"/>
              <a:t>34</a:t>
            </a:r>
            <a:endParaRPr lang="en-US" sz="1600" dirty="0"/>
          </a:p>
          <a:p>
            <a:r>
              <a:rPr lang="en-US" sz="1600" dirty="0"/>
              <a:t>R GRT Share: </a:t>
            </a:r>
            <a:r>
              <a:rPr lang="en-US" sz="1600" dirty="0" smtClean="0"/>
              <a:t>97.14%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GRT: </a:t>
            </a:r>
            <a:r>
              <a:rPr lang="en-US" sz="1600" dirty="0" smtClean="0"/>
              <a:t>29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82.85%</a:t>
            </a:r>
            <a:endParaRPr lang="en-US" sz="1600" dirty="0"/>
          </a:p>
          <a:p>
            <a:r>
              <a:rPr lang="en-US" sz="1600" dirty="0"/>
              <a:t>O GRT: </a:t>
            </a:r>
            <a:r>
              <a:rPr lang="en-US" sz="1600" dirty="0" smtClean="0"/>
              <a:t>32</a:t>
            </a:r>
          </a:p>
          <a:p>
            <a:r>
              <a:rPr lang="en-US" sz="1600" dirty="0" smtClean="0"/>
              <a:t>O GRT </a:t>
            </a:r>
            <a:r>
              <a:rPr lang="en-US" sz="1600" dirty="0"/>
              <a:t>Share: </a:t>
            </a:r>
            <a:r>
              <a:rPr lang="en-US" sz="1600" dirty="0" smtClean="0"/>
              <a:t>91.43%</a:t>
            </a:r>
            <a:endParaRPr lang="en-US" sz="1600" dirty="0"/>
          </a:p>
          <a:p>
            <a:r>
              <a:rPr lang="en-US" sz="1600" dirty="0"/>
              <a:t>X GRT: </a:t>
            </a:r>
            <a:r>
              <a:rPr lang="en-US" sz="1600" dirty="0" smtClean="0"/>
              <a:t>27</a:t>
            </a:r>
          </a:p>
          <a:p>
            <a:r>
              <a:rPr lang="en-US" sz="1600" dirty="0" smtClean="0"/>
              <a:t>X GRT Share:77.14 %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GRT: </a:t>
            </a:r>
            <a:r>
              <a:rPr lang="en-US" sz="1600" dirty="0" smtClean="0"/>
              <a:t>32</a:t>
            </a:r>
          </a:p>
          <a:p>
            <a:r>
              <a:rPr lang="en-US" sz="1600" dirty="0" smtClean="0"/>
              <a:t>S GRT Share:91.43%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21</a:t>
            </a:r>
          </a:p>
          <a:p>
            <a:r>
              <a:rPr lang="en-US" sz="1600" dirty="0" smtClean="0"/>
              <a:t>T GRT Share:60%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 smtClean="0"/>
              <a:t>21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</a:t>
            </a:r>
            <a:r>
              <a:rPr lang="en-US" sz="1600" dirty="0" smtClean="0"/>
              <a:t>Share:60%</a:t>
            </a:r>
            <a:endParaRPr lang="en-US" sz="1600" dirty="0"/>
          </a:p>
          <a:p>
            <a:r>
              <a:rPr lang="en-US" sz="1600" dirty="0" smtClean="0"/>
              <a:t>Others: 39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83" y="4874527"/>
            <a:ext cx="3358072" cy="16592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599500" y="3673677"/>
            <a:ext cx="1511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 </a:t>
            </a:r>
            <a:r>
              <a:rPr lang="en-US" sz="1600" dirty="0"/>
              <a:t>RSM: 1 </a:t>
            </a:r>
          </a:p>
          <a:p>
            <a:r>
              <a:rPr lang="en-US" sz="1600" dirty="0"/>
              <a:t>S ASM: 1</a:t>
            </a:r>
          </a:p>
          <a:p>
            <a:r>
              <a:rPr lang="en-US" sz="1600" dirty="0"/>
              <a:t>S TSM: 1</a:t>
            </a:r>
          </a:p>
          <a:p>
            <a:r>
              <a:rPr lang="en-US" sz="1600" dirty="0"/>
              <a:t>T RSM: 1 </a:t>
            </a:r>
          </a:p>
          <a:p>
            <a:r>
              <a:rPr lang="en-US" sz="1600" dirty="0"/>
              <a:t>T ASM: 1</a:t>
            </a:r>
          </a:p>
          <a:p>
            <a:r>
              <a:rPr lang="en-US" sz="1600" dirty="0"/>
              <a:t>T TSM: 0</a:t>
            </a:r>
          </a:p>
          <a:p>
            <a:r>
              <a:rPr lang="en-US" sz="1600" dirty="0"/>
              <a:t>I RSM: 1 </a:t>
            </a:r>
          </a:p>
          <a:p>
            <a:r>
              <a:rPr lang="en-US" sz="1600" dirty="0"/>
              <a:t>I ASM: 1</a:t>
            </a:r>
          </a:p>
          <a:p>
            <a:r>
              <a:rPr lang="en-US" sz="1600" dirty="0"/>
              <a:t>I TSM: 1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962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Lalpur</a:t>
            </a:r>
            <a:r>
              <a:rPr lang="en-US" sz="2800" b="1" dirty="0" smtClean="0"/>
              <a:t> Thana Market (CS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40" y="487131"/>
            <a:ext cx="5701643" cy="4076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D9CD-BF2C-49DB-BF6C-2EADBDD42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240" y="487131"/>
            <a:ext cx="5154360" cy="4083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4245779" y="4913900"/>
            <a:ext cx="391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CS </a:t>
            </a:r>
            <a:r>
              <a:rPr lang="en-US" sz="16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2 </a:t>
            </a:r>
            <a:r>
              <a:rPr lang="en-US" sz="1600" dirty="0" err="1"/>
              <a:t>realme</a:t>
            </a:r>
            <a:r>
              <a:rPr lang="en-US" sz="1600" dirty="0"/>
              <a:t> </a:t>
            </a:r>
            <a:r>
              <a:rPr lang="en-US" sz="1600" dirty="0" smtClean="0"/>
              <a:t>Cs </a:t>
            </a:r>
            <a:r>
              <a:rPr lang="en-US" sz="1600" dirty="0"/>
              <a:t>Shop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CS Sale</a:t>
            </a:r>
            <a:r>
              <a:rPr lang="en-US" sz="1600" dirty="0"/>
              <a:t>: </a:t>
            </a:r>
            <a:r>
              <a:rPr lang="en-US" sz="1600" dirty="0" smtClean="0"/>
              <a:t>94</a:t>
            </a:r>
            <a:endParaRPr lang="en-US" sz="1600" dirty="0"/>
          </a:p>
          <a:p>
            <a:r>
              <a:rPr lang="en-US" sz="1600" dirty="0"/>
              <a:t>Average </a:t>
            </a:r>
            <a:r>
              <a:rPr lang="en-US" sz="1600" dirty="0" smtClean="0"/>
              <a:t>Sale:74 </a:t>
            </a:r>
            <a:r>
              <a:rPr lang="en-US" sz="1600" dirty="0"/>
              <a:t>pcs</a:t>
            </a:r>
          </a:p>
          <a:p>
            <a:endParaRPr lang="en-US" sz="1600" dirty="0"/>
          </a:p>
          <a:p>
            <a:r>
              <a:rPr lang="en-US" sz="1600" b="1" dirty="0">
                <a:highlight>
                  <a:srgbClr val="FFFF00"/>
                </a:highlight>
              </a:rPr>
              <a:t>Plan</a:t>
            </a:r>
            <a:r>
              <a:rPr lang="en-US" sz="1600" b="1" dirty="0" smtClean="0">
                <a:highlight>
                  <a:srgbClr val="FFFF00"/>
                </a:highlight>
              </a:rPr>
              <a:t>:</a:t>
            </a:r>
            <a:r>
              <a:rPr lang="en-US" sz="1600" dirty="0" smtClean="0"/>
              <a:t> Need to Signboard , Shilling Light box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1371472" y="4584873"/>
            <a:ext cx="1774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Rasel</a:t>
            </a:r>
            <a:r>
              <a:rPr lang="en-US" sz="1400" b="1" dirty="0" smtClean="0"/>
              <a:t> Telecom:</a:t>
            </a:r>
            <a:endParaRPr lang="en-US" sz="1400" b="1" dirty="0"/>
          </a:p>
          <a:p>
            <a:r>
              <a:rPr lang="en-US" sz="1400" dirty="0"/>
              <a:t>Sales </a:t>
            </a:r>
            <a:r>
              <a:rPr lang="en-US" sz="1400" dirty="0" smtClean="0"/>
              <a:t>Universe</a:t>
            </a:r>
            <a:r>
              <a:rPr lang="en-US" sz="1400" dirty="0" smtClean="0"/>
              <a:t>: 221 </a:t>
            </a:r>
            <a:endParaRPr lang="en-US" sz="1400" dirty="0"/>
          </a:p>
          <a:p>
            <a:r>
              <a:rPr lang="en-US" sz="1400" dirty="0"/>
              <a:t>R SO: </a:t>
            </a:r>
            <a:r>
              <a:rPr lang="en-US" sz="1400" dirty="0" smtClean="0"/>
              <a:t>55</a:t>
            </a:r>
            <a:endParaRPr lang="en-US" sz="1400" dirty="0"/>
          </a:p>
          <a:p>
            <a:r>
              <a:rPr lang="en-US" sz="1400" dirty="0"/>
              <a:t>V SO: </a:t>
            </a:r>
            <a:r>
              <a:rPr lang="en-US" sz="1400" dirty="0" smtClean="0"/>
              <a:t>41</a:t>
            </a:r>
            <a:endParaRPr lang="en-US" sz="1400" dirty="0"/>
          </a:p>
          <a:p>
            <a:r>
              <a:rPr lang="en-US" sz="1400" dirty="0"/>
              <a:t>O SO: </a:t>
            </a:r>
            <a:r>
              <a:rPr lang="en-US" sz="1400" dirty="0" smtClean="0"/>
              <a:t>40</a:t>
            </a:r>
            <a:endParaRPr lang="en-US" sz="1400" dirty="0"/>
          </a:p>
          <a:p>
            <a:r>
              <a:rPr lang="en-US" sz="1400" dirty="0"/>
              <a:t>S </a:t>
            </a:r>
            <a:r>
              <a:rPr lang="en-US" sz="1400" dirty="0" smtClean="0"/>
              <a:t>SO:18</a:t>
            </a:r>
            <a:endParaRPr lang="en-US" sz="1400" dirty="0"/>
          </a:p>
          <a:p>
            <a:r>
              <a:rPr lang="en-US" sz="1400" dirty="0"/>
              <a:t>X SO: </a:t>
            </a:r>
            <a:r>
              <a:rPr lang="en-US" sz="1400" dirty="0" smtClean="0"/>
              <a:t>22</a:t>
            </a:r>
            <a:endParaRPr lang="en-US" sz="1400" dirty="0"/>
          </a:p>
          <a:p>
            <a:r>
              <a:rPr lang="en-US" sz="1400" dirty="0"/>
              <a:t>T SO: </a:t>
            </a:r>
            <a:r>
              <a:rPr lang="en-US" sz="1400" dirty="0" smtClean="0"/>
              <a:t>15</a:t>
            </a:r>
            <a:endParaRPr lang="en-US" sz="1400" dirty="0"/>
          </a:p>
          <a:p>
            <a:r>
              <a:rPr lang="en-US" sz="1400" dirty="0"/>
              <a:t>I</a:t>
            </a:r>
            <a:r>
              <a:rPr lang="en-US" sz="1400" dirty="0" smtClean="0"/>
              <a:t> </a:t>
            </a:r>
            <a:r>
              <a:rPr lang="en-US" sz="1400" dirty="0"/>
              <a:t>SO</a:t>
            </a:r>
            <a:r>
              <a:rPr lang="en-US" sz="1400" dirty="0" smtClean="0"/>
              <a:t>: </a:t>
            </a:r>
            <a:r>
              <a:rPr lang="en-US" sz="1400" dirty="0" smtClean="0"/>
              <a:t>13</a:t>
            </a:r>
            <a:r>
              <a:rPr lang="en-US" sz="1400" dirty="0" smtClean="0"/>
              <a:t> </a:t>
            </a:r>
            <a:endParaRPr lang="en-US" sz="1400" dirty="0"/>
          </a:p>
          <a:p>
            <a:r>
              <a:rPr lang="en-US" sz="1400" dirty="0"/>
              <a:t>Others</a:t>
            </a:r>
            <a:r>
              <a:rPr lang="en-US" sz="1400" dirty="0" smtClean="0"/>
              <a:t>: </a:t>
            </a:r>
            <a:r>
              <a:rPr lang="en-US" sz="1400" dirty="0" smtClean="0"/>
              <a:t>17</a:t>
            </a:r>
            <a:endParaRPr lang="x-non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256447" y="4584873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Kabir</a:t>
            </a:r>
            <a:r>
              <a:rPr lang="en-US" sz="1200" dirty="0" smtClean="0"/>
              <a:t> Telecom </a:t>
            </a:r>
            <a:r>
              <a:rPr lang="en-US" sz="1200" dirty="0" err="1" smtClean="0"/>
              <a:t>Lalpur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</a:t>
            </a:r>
            <a:r>
              <a:rPr lang="en-US" sz="1200" dirty="0" smtClean="0"/>
              <a:t>: 100 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40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SO:12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</a:t>
            </a:r>
            <a:r>
              <a:rPr lang="en-US" sz="1200" dirty="0"/>
              <a:t>4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</a:t>
            </a:r>
            <a:r>
              <a:rPr lang="en-US" sz="1200" dirty="0" smtClean="0"/>
              <a:t>25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151344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Lalpur</a:t>
            </a:r>
            <a:r>
              <a:rPr lang="en-US" sz="2800" b="1" dirty="0" smtClean="0"/>
              <a:t> Thana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82" y="530411"/>
            <a:ext cx="2778719" cy="3449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5524816" y="3979855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Brothers Mobile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Universe:36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3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SO:4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1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</a:t>
            </a:r>
            <a:endParaRPr lang="en-US" sz="1200" dirty="0"/>
          </a:p>
          <a:p>
            <a:r>
              <a:rPr lang="en-US" sz="1200" dirty="0" smtClean="0"/>
              <a:t>Others:10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2714005" y="5914920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Sale:820 Pcs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439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Singra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409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72</a:t>
            </a:r>
            <a:endParaRPr lang="en-US" sz="1600" dirty="0"/>
          </a:p>
          <a:p>
            <a:r>
              <a:rPr lang="en-US" sz="1600" dirty="0" smtClean="0"/>
              <a:t>R MKT Share: 17.60%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SO:57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Share:13.93%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SO:38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Share:9.29%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SO:35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Share:8.55%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SO:84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Share:20.53%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SO:17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Share:1.71%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Share:7.33%</a:t>
            </a:r>
            <a:endParaRPr lang="en-US" sz="1600" dirty="0"/>
          </a:p>
          <a:p>
            <a:r>
              <a:rPr lang="en-US" sz="1600" dirty="0" smtClean="0"/>
              <a:t>Other:76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Share:18.58%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1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1 (50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5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2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WOD-2</a:t>
            </a:r>
            <a:endParaRPr lang="en-US" sz="1600" dirty="0"/>
          </a:p>
          <a:p>
            <a:r>
              <a:rPr lang="en-US" sz="1600" dirty="0"/>
              <a:t>O WOD: 2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 smtClean="0"/>
              <a:t>2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WOD:3</a:t>
            </a:r>
            <a:endParaRPr lang="en-US" sz="1600" dirty="0"/>
          </a:p>
          <a:p>
            <a:r>
              <a:rPr lang="en-US" sz="1600" dirty="0"/>
              <a:t>T WOD: 2</a:t>
            </a:r>
          </a:p>
          <a:p>
            <a:r>
              <a:rPr lang="en-US" sz="1600" dirty="0"/>
              <a:t>I WOD: </a:t>
            </a:r>
            <a:r>
              <a:rPr lang="en-US" sz="1600" dirty="0" smtClean="0"/>
              <a:t>2</a:t>
            </a:r>
            <a:endParaRPr lang="en-US" sz="1600" dirty="0"/>
          </a:p>
          <a:p>
            <a:r>
              <a:rPr lang="en-US" sz="1600" dirty="0" smtClean="0"/>
              <a:t>Others WOD: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1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Share:100%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4</a:t>
            </a:r>
          </a:p>
          <a:p>
            <a:r>
              <a:rPr lang="en-US" sz="1600" dirty="0"/>
              <a:t>R GRT: 1</a:t>
            </a:r>
            <a:r>
              <a:rPr lang="en-US" sz="1600" dirty="0" smtClean="0"/>
              <a:t>(22pcs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20%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2(57pcs)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40%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GRT:2(38pcs)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40%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 smtClean="0"/>
              <a:t>2(35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2(30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2 (17pcs)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I GRT: 2</a:t>
            </a:r>
            <a:r>
              <a:rPr lang="en-US" sz="1600" dirty="0" smtClean="0"/>
              <a:t> (30pcs)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4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4 (76pcs)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Share:80%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3.5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9086042" y="6473550"/>
            <a:ext cx="27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Singra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77225" y="4256509"/>
            <a:ext cx="1634293" cy="26870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254" y="4707481"/>
            <a:ext cx="3045432" cy="159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9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400" b="1" dirty="0" err="1" smtClean="0"/>
              <a:t>Singra</a:t>
            </a:r>
            <a:r>
              <a:rPr lang="en-US" sz="2400" b="1" dirty="0" smtClean="0"/>
              <a:t> Thana Market </a:t>
            </a:r>
            <a:r>
              <a:rPr lang="en-US" sz="2400" b="1" dirty="0" smtClean="0"/>
              <a:t>(</a:t>
            </a:r>
            <a:r>
              <a:rPr lang="en-US" sz="2400" b="1" dirty="0"/>
              <a:t>BS)</a:t>
            </a:r>
            <a:endParaRPr lang="x-none" sz="2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85" y="483973"/>
            <a:ext cx="6532815" cy="4452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2827085" y="5164905"/>
            <a:ext cx="490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Smart Zone Samsung Brand Showroom</a:t>
            </a:r>
            <a:r>
              <a:rPr lang="en-US" b="1" dirty="0" smtClean="0"/>
              <a:t>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</a:t>
            </a:r>
            <a:r>
              <a:rPr lang="en-US" b="1" dirty="0" smtClean="0"/>
              <a:t>55</a:t>
            </a:r>
            <a:endParaRPr lang="en-US" b="1" dirty="0"/>
          </a:p>
          <a:p>
            <a:r>
              <a:rPr lang="en-US" b="1" dirty="0"/>
              <a:t>S</a:t>
            </a:r>
            <a:r>
              <a:rPr lang="en-US" b="1" dirty="0" smtClean="0"/>
              <a:t> </a:t>
            </a:r>
            <a:r>
              <a:rPr lang="en-US" b="1" dirty="0"/>
              <a:t>SO: </a:t>
            </a:r>
            <a:r>
              <a:rPr lang="en-US" b="1" dirty="0" smtClean="0"/>
              <a:t>55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989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3" y="0"/>
            <a:ext cx="6541701" cy="487131"/>
          </a:xfrm>
        </p:spPr>
        <p:txBody>
          <a:bodyPr>
            <a:noAutofit/>
          </a:bodyPr>
          <a:lstStyle/>
          <a:p>
            <a:r>
              <a:rPr lang="en-US" sz="2400" b="1" dirty="0" err="1" smtClean="0"/>
              <a:t>Singra</a:t>
            </a:r>
            <a:r>
              <a:rPr lang="en-US" sz="2400" b="1" dirty="0" smtClean="0"/>
              <a:t> Thana </a:t>
            </a:r>
            <a:r>
              <a:rPr lang="en-US" sz="2400" b="1" dirty="0" smtClean="0"/>
              <a:t>Market (CS</a:t>
            </a:r>
            <a:r>
              <a:rPr lang="en-US" sz="2400" b="1" dirty="0"/>
              <a:t>)</a:t>
            </a:r>
            <a:endParaRPr lang="x-none" sz="2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46" y="509536"/>
            <a:ext cx="4132054" cy="4041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884079" y="4611231"/>
            <a:ext cx="3911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CS </a:t>
            </a:r>
            <a:r>
              <a:rPr lang="en-US" sz="16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2 </a:t>
            </a:r>
            <a:r>
              <a:rPr lang="en-US" sz="1600" dirty="0" err="1"/>
              <a:t>realme</a:t>
            </a:r>
            <a:r>
              <a:rPr lang="en-US" sz="1600" dirty="0"/>
              <a:t> </a:t>
            </a:r>
            <a:r>
              <a:rPr lang="en-US" sz="1600" dirty="0" smtClean="0"/>
              <a:t>Cs </a:t>
            </a:r>
            <a:r>
              <a:rPr lang="en-US" sz="1600" dirty="0"/>
              <a:t>Shop</a:t>
            </a:r>
          </a:p>
          <a:p>
            <a:r>
              <a:rPr lang="en-US" sz="1600" dirty="0"/>
              <a:t>TTL </a:t>
            </a:r>
            <a:r>
              <a:rPr lang="en-US" sz="1600" dirty="0" smtClean="0"/>
              <a:t>CS Sale</a:t>
            </a:r>
            <a:r>
              <a:rPr lang="en-US" sz="1600" dirty="0"/>
              <a:t>: </a:t>
            </a:r>
            <a:r>
              <a:rPr lang="en-US" sz="1600" dirty="0" smtClean="0"/>
              <a:t>206</a:t>
            </a:r>
            <a:endParaRPr lang="en-US" sz="1600" dirty="0"/>
          </a:p>
          <a:p>
            <a:r>
              <a:rPr lang="en-US" sz="1600" dirty="0"/>
              <a:t>Average </a:t>
            </a:r>
            <a:r>
              <a:rPr lang="en-US" sz="1600" dirty="0" smtClean="0"/>
              <a:t>Sale:206 </a:t>
            </a:r>
            <a:r>
              <a:rPr lang="en-US" sz="1600" dirty="0"/>
              <a:t>pcs</a:t>
            </a:r>
          </a:p>
          <a:p>
            <a:endParaRPr lang="en-US" sz="1600" dirty="0"/>
          </a:p>
          <a:p>
            <a:r>
              <a:rPr lang="en-US" sz="1600" b="1" dirty="0">
                <a:highlight>
                  <a:srgbClr val="FFFF00"/>
                </a:highlight>
              </a:rPr>
              <a:t>Plan</a:t>
            </a:r>
            <a:r>
              <a:rPr lang="en-US" sz="1600" b="1" dirty="0" smtClean="0">
                <a:highlight>
                  <a:srgbClr val="FFFF00"/>
                </a:highlight>
              </a:rPr>
              <a:t>:</a:t>
            </a:r>
            <a:r>
              <a:rPr lang="en-US" sz="1600" dirty="0" smtClean="0"/>
              <a:t> Need to Signboard , Shilling Light box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359890" y="4611231"/>
            <a:ext cx="17748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Dighe</a:t>
            </a:r>
            <a:r>
              <a:rPr lang="en-US" sz="1400" b="1" dirty="0" smtClean="0"/>
              <a:t> Telecom:</a:t>
            </a:r>
            <a:endParaRPr lang="en-US" sz="1400" b="1" dirty="0"/>
          </a:p>
          <a:p>
            <a:r>
              <a:rPr lang="en-US" sz="1400" dirty="0"/>
              <a:t>Sales </a:t>
            </a:r>
            <a:r>
              <a:rPr lang="en-US" sz="1400" dirty="0" smtClean="0"/>
              <a:t>Universe</a:t>
            </a:r>
            <a:r>
              <a:rPr lang="en-US" sz="1400" dirty="0" smtClean="0"/>
              <a:t>: 206 </a:t>
            </a:r>
            <a:endParaRPr lang="en-US" sz="1400" dirty="0"/>
          </a:p>
          <a:p>
            <a:r>
              <a:rPr lang="en-US" sz="1400" dirty="0"/>
              <a:t>R SO: </a:t>
            </a:r>
            <a:r>
              <a:rPr lang="en-US" sz="1400" dirty="0" smtClean="0"/>
              <a:t>50</a:t>
            </a:r>
            <a:endParaRPr lang="en-US" sz="1400" dirty="0"/>
          </a:p>
          <a:p>
            <a:r>
              <a:rPr lang="en-US" sz="1400" dirty="0"/>
              <a:t>V SO: </a:t>
            </a:r>
            <a:r>
              <a:rPr lang="en-US" sz="1400" dirty="0" smtClean="0"/>
              <a:t>37</a:t>
            </a:r>
            <a:endParaRPr lang="en-US" sz="1400" dirty="0"/>
          </a:p>
          <a:p>
            <a:r>
              <a:rPr lang="en-US" sz="1400" dirty="0"/>
              <a:t>O SO: </a:t>
            </a:r>
            <a:r>
              <a:rPr lang="en-US" sz="1400" dirty="0" smtClean="0"/>
              <a:t>27</a:t>
            </a:r>
            <a:endParaRPr lang="en-US" sz="1400" dirty="0"/>
          </a:p>
          <a:p>
            <a:r>
              <a:rPr lang="en-US" sz="1400" dirty="0"/>
              <a:t>S </a:t>
            </a:r>
            <a:r>
              <a:rPr lang="en-US" sz="1400" dirty="0" smtClean="0"/>
              <a:t>SO:22</a:t>
            </a:r>
            <a:endParaRPr lang="en-US" sz="1400" dirty="0"/>
          </a:p>
          <a:p>
            <a:r>
              <a:rPr lang="en-US" sz="1400" dirty="0"/>
              <a:t>X SO: </a:t>
            </a:r>
            <a:r>
              <a:rPr lang="en-US" sz="1400" dirty="0" smtClean="0"/>
              <a:t>17</a:t>
            </a:r>
            <a:endParaRPr lang="en-US" sz="1400" dirty="0"/>
          </a:p>
          <a:p>
            <a:r>
              <a:rPr lang="en-US" sz="1400" dirty="0"/>
              <a:t>T SO: </a:t>
            </a:r>
            <a:r>
              <a:rPr lang="en-US" sz="1400" dirty="0" smtClean="0"/>
              <a:t>15</a:t>
            </a:r>
            <a:endParaRPr lang="en-US" sz="1400" dirty="0"/>
          </a:p>
          <a:p>
            <a:r>
              <a:rPr lang="en-US" sz="1400" dirty="0"/>
              <a:t>I</a:t>
            </a:r>
            <a:r>
              <a:rPr lang="en-US" sz="1400" dirty="0" smtClean="0"/>
              <a:t> </a:t>
            </a:r>
            <a:r>
              <a:rPr lang="en-US" sz="1400" dirty="0"/>
              <a:t>SO</a:t>
            </a:r>
            <a:r>
              <a:rPr lang="en-US" sz="1400" dirty="0" smtClean="0"/>
              <a:t>: </a:t>
            </a:r>
            <a:r>
              <a:rPr lang="en-US" sz="1400" dirty="0" smtClean="0"/>
              <a:t>13</a:t>
            </a:r>
            <a:r>
              <a:rPr lang="en-US" sz="1400" dirty="0" smtClean="0"/>
              <a:t> </a:t>
            </a:r>
            <a:endParaRPr lang="en-US" sz="1400" dirty="0"/>
          </a:p>
          <a:p>
            <a:r>
              <a:rPr lang="en-US" sz="1400" dirty="0"/>
              <a:t>Others</a:t>
            </a:r>
            <a:r>
              <a:rPr lang="en-US" sz="1400" dirty="0" smtClean="0"/>
              <a:t>: </a:t>
            </a:r>
            <a:r>
              <a:rPr lang="en-US" sz="1400" dirty="0" smtClean="0"/>
              <a:t>25</a:t>
            </a:r>
            <a:endParaRPr lang="x-none" sz="1400" dirty="0"/>
          </a:p>
        </p:txBody>
      </p:sp>
    </p:spTree>
    <p:extLst>
      <p:ext uri="{BB962C8B-B14F-4D97-AF65-F5344CB8AC3E}">
        <p14:creationId xmlns:p14="http://schemas.microsoft.com/office/powerpoint/2010/main" val="1053337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86" y="98476"/>
            <a:ext cx="5936672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Singra</a:t>
            </a:r>
            <a:r>
              <a:rPr lang="en-US" sz="2800" b="1" dirty="0" smtClean="0"/>
              <a:t> Thana Market (GRT)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362090" y="4140028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Apurbo</a:t>
            </a:r>
            <a:r>
              <a:rPr lang="en-US" sz="1400" b="1" dirty="0" smtClean="0"/>
              <a:t> Mobile </a:t>
            </a:r>
            <a:r>
              <a:rPr lang="en-US" sz="1400" b="1" dirty="0" smtClean="0"/>
              <a:t>:</a:t>
            </a:r>
          </a:p>
          <a:p>
            <a:r>
              <a:rPr lang="en-US" sz="1200" dirty="0"/>
              <a:t>Sales </a:t>
            </a:r>
            <a:r>
              <a:rPr lang="en-US" sz="1200" dirty="0" smtClean="0"/>
              <a:t>Universe: 115 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16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SO:17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12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10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</a:t>
            </a:r>
            <a:r>
              <a:rPr lang="en-US" sz="1200" dirty="0" smtClean="0"/>
              <a:t>20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8628738" y="4116373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Shafi</a:t>
            </a:r>
            <a:r>
              <a:rPr lang="en-US" sz="1400" b="1" dirty="0" smtClean="0"/>
              <a:t> Mobile:</a:t>
            </a:r>
            <a:endParaRPr lang="en-US" sz="1400" b="1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Universe:22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SO:3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/>
              <a:t>7</a:t>
            </a:r>
            <a:endParaRPr lang="x-none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937403" y="6017620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CS</a:t>
            </a:r>
            <a:r>
              <a:rPr lang="en-US" sz="1400" b="1" dirty="0" smtClean="0">
                <a:highlight>
                  <a:srgbClr val="FFFF00"/>
                </a:highlight>
              </a:rPr>
              <a:t>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2</a:t>
            </a:r>
            <a:r>
              <a:rPr lang="en-US" sz="1400" dirty="0" smtClean="0"/>
              <a:t>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</a:t>
            </a:r>
            <a:r>
              <a:rPr lang="en-US" sz="1400" dirty="0" smtClean="0"/>
              <a:t>Sale:305Pcs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41" y="666035"/>
            <a:ext cx="4603588" cy="34513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97" y="666035"/>
            <a:ext cx="3916466" cy="341259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3347247" y="6094564"/>
            <a:ext cx="25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Plan</a:t>
            </a:r>
            <a:r>
              <a:rPr lang="en-US" sz="1600" b="1" dirty="0" smtClean="0">
                <a:highlight>
                  <a:srgbClr val="FFFF00"/>
                </a:highlight>
              </a:rPr>
              <a:t>:</a:t>
            </a:r>
            <a:r>
              <a:rPr lang="en-US" sz="1600" dirty="0" smtClean="0"/>
              <a:t> Need to </a:t>
            </a:r>
            <a:r>
              <a:rPr lang="en-US" sz="1600" dirty="0" smtClean="0"/>
              <a:t>Bell Sign, </a:t>
            </a:r>
            <a:r>
              <a:rPr lang="en-US" sz="1600" dirty="0" smtClean="0"/>
              <a:t>Shilling Light </a:t>
            </a:r>
            <a:r>
              <a:rPr lang="en-US" sz="1600" dirty="0" smtClean="0"/>
              <a:t>box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07639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Gurudaspur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726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147</a:t>
            </a:r>
            <a:endParaRPr lang="en-US" sz="1600" dirty="0"/>
          </a:p>
          <a:p>
            <a:r>
              <a:rPr lang="en-US" sz="1600" dirty="0" smtClean="0"/>
              <a:t>R MKT Share:20.24 %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SO:90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Share12.39:%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SO:78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Share:10.74%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SO:35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Share:4.82%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SO:67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Share:9.22%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SO:29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Share:3.93%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SO:95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Share:13.08%</a:t>
            </a:r>
            <a:endParaRPr lang="en-US" sz="1600" dirty="0"/>
          </a:p>
          <a:p>
            <a:r>
              <a:rPr lang="en-US" sz="1600" dirty="0" smtClean="0"/>
              <a:t>Other:185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Share:25.48%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2 (103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8</a:t>
            </a:r>
            <a:endParaRPr lang="en-US" sz="1600" dirty="0"/>
          </a:p>
          <a:p>
            <a:r>
              <a:rPr lang="en-US" sz="1600" dirty="0"/>
              <a:t>R WOD: 8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WOD-8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8</a:t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WOD:8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/>
              <a:t>I WOD: 8</a:t>
            </a:r>
          </a:p>
          <a:p>
            <a:r>
              <a:rPr lang="en-US" sz="1600" dirty="0" smtClean="0"/>
              <a:t>Others WOD: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6</a:t>
            </a:r>
          </a:p>
          <a:p>
            <a:r>
              <a:rPr lang="en-US" sz="1600" dirty="0"/>
              <a:t>R GRT: </a:t>
            </a:r>
            <a:r>
              <a:rPr lang="en-US" sz="1600" dirty="0" smtClean="0"/>
              <a:t>6(44pcs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8(90pcs)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GRT:8(78pcs)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8</a:t>
            </a:r>
            <a:r>
              <a:rPr lang="en-US" sz="1600" dirty="0" smtClean="0"/>
              <a:t>(35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8(67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GRT: 8</a:t>
            </a:r>
            <a:r>
              <a:rPr lang="en-US" sz="1600" dirty="0" smtClean="0"/>
              <a:t> (29pcs)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 smtClean="0"/>
              <a:t>8(95pcs)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Other: 8</a:t>
            </a:r>
            <a:r>
              <a:rPr lang="en-US" sz="1600" dirty="0" smtClean="0"/>
              <a:t> (185pcs)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11.5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256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Gurudaspur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36" y="4662399"/>
            <a:ext cx="2727979" cy="1792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825" y="4629811"/>
            <a:ext cx="2620121" cy="182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3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86" y="14068"/>
            <a:ext cx="5199743" cy="389618"/>
          </a:xfrm>
        </p:spPr>
        <p:txBody>
          <a:bodyPr>
            <a:noAutofit/>
          </a:bodyPr>
          <a:lstStyle/>
          <a:p>
            <a:r>
              <a:rPr lang="en-US" sz="2400" b="1" dirty="0" err="1" smtClean="0"/>
              <a:t>Gurudaspur</a:t>
            </a:r>
            <a:r>
              <a:rPr lang="en-US" sz="2400" b="1" dirty="0" smtClean="0"/>
              <a:t> </a:t>
            </a:r>
            <a:r>
              <a:rPr lang="en-US" sz="2400" b="1" dirty="0" smtClean="0"/>
              <a:t>Thana Market (CS)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599871" y="4078628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Biswas Mobile </a:t>
            </a:r>
            <a:r>
              <a:rPr lang="en-US" sz="1400" b="1" dirty="0" smtClean="0"/>
              <a:t>:</a:t>
            </a:r>
          </a:p>
          <a:p>
            <a:r>
              <a:rPr lang="en-US" sz="1200" dirty="0"/>
              <a:t>Sales </a:t>
            </a:r>
            <a:r>
              <a:rPr lang="en-US" sz="1200" dirty="0" smtClean="0"/>
              <a:t>Universe: 183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60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27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SO:27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12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7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</a:t>
            </a:r>
            <a:r>
              <a:rPr lang="en-US" sz="1200" dirty="0" smtClean="0"/>
              <a:t>25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165698" y="4115083"/>
            <a:ext cx="177488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Friends Mobile:</a:t>
            </a:r>
            <a:endParaRPr lang="en-US" sz="1400" b="1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122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SO:13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/>
              <a:t>3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25</a:t>
            </a:r>
            <a:endParaRPr lang="x-none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937403" y="6017620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CS</a:t>
            </a:r>
            <a:r>
              <a:rPr lang="en-US" sz="1400" b="1" dirty="0" smtClean="0">
                <a:highlight>
                  <a:srgbClr val="FFFF00"/>
                </a:highlight>
              </a:rPr>
              <a:t>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2</a:t>
            </a:r>
            <a:r>
              <a:rPr lang="en-US" sz="1400" dirty="0" smtClean="0"/>
              <a:t>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</a:t>
            </a:r>
            <a:r>
              <a:rPr lang="en-US" sz="1400" dirty="0" smtClean="0"/>
              <a:t>Sale:305Pcs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46" y="524203"/>
            <a:ext cx="3415454" cy="3554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25" y="508001"/>
            <a:ext cx="3409653" cy="3607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3347247" y="6094564"/>
            <a:ext cx="2539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highlight>
                  <a:srgbClr val="FFFF00"/>
                </a:highlight>
              </a:rPr>
              <a:t>Plan</a:t>
            </a:r>
            <a:r>
              <a:rPr lang="en-US" sz="1600" b="1" dirty="0" smtClean="0">
                <a:highlight>
                  <a:srgbClr val="FFFF00"/>
                </a:highlight>
              </a:rPr>
              <a:t>:</a:t>
            </a:r>
            <a:r>
              <a:rPr lang="en-US" sz="1600" dirty="0" smtClean="0"/>
              <a:t> Need to </a:t>
            </a:r>
            <a:r>
              <a:rPr lang="en-US" sz="1600" dirty="0" smtClean="0"/>
              <a:t>Bell Sign, </a:t>
            </a:r>
            <a:r>
              <a:rPr lang="en-US" sz="1600" dirty="0" smtClean="0"/>
              <a:t>Shilling Light </a:t>
            </a:r>
            <a:r>
              <a:rPr lang="en-US" sz="1600" dirty="0" smtClean="0"/>
              <a:t>box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32816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914405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Gurudaspur</a:t>
            </a:r>
            <a:r>
              <a:rPr lang="en-US" sz="2800" b="1" dirty="0" smtClean="0"/>
              <a:t> Thana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8" y="661960"/>
            <a:ext cx="1243450" cy="269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95" y="665574"/>
            <a:ext cx="1243450" cy="269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54" y="661961"/>
            <a:ext cx="1243450" cy="269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403853" y="3507044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CD Sound :</a:t>
            </a:r>
            <a:endParaRPr lang="en-US" sz="1200" dirty="0" smtClean="0"/>
          </a:p>
          <a:p>
            <a:r>
              <a:rPr lang="en-US" sz="1200" dirty="0"/>
              <a:t>Sales Universe</a:t>
            </a:r>
            <a:r>
              <a:rPr lang="en-US" sz="1200" dirty="0" smtClean="0"/>
              <a:t>: 50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6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6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</a:t>
            </a:r>
            <a:r>
              <a:rPr lang="en-US" sz="1200" dirty="0"/>
              <a:t>2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</a:t>
            </a:r>
            <a:r>
              <a:rPr lang="en-US" sz="1200" dirty="0" smtClean="0"/>
              <a:t>20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829895" y="3508423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Galaxy 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</a:t>
            </a:r>
            <a:r>
              <a:rPr lang="en-US" sz="1200" dirty="0" smtClean="0"/>
              <a:t>: 89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8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</a:t>
            </a:r>
            <a:r>
              <a:rPr lang="en-US" sz="1200" dirty="0" smtClean="0"/>
              <a:t>: 28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Others:18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4775070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Momtaj</a:t>
            </a:r>
            <a:r>
              <a:rPr lang="en-US" sz="1200" dirty="0" smtClean="0"/>
              <a:t> Telecom 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Universe:55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SO:11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SO:6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 smtClean="0"/>
              <a:t>Others:17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783474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SR </a:t>
            </a:r>
            <a:r>
              <a:rPr lang="en-US" sz="1200" dirty="0" smtClean="0"/>
              <a:t>Telecom: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Universe:82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8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SO:18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15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/>
              <a:t>6</a:t>
            </a:r>
            <a:r>
              <a:rPr lang="en-US" sz="1400" dirty="0" smtClean="0"/>
              <a:t>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</a:t>
            </a:r>
            <a:r>
              <a:rPr lang="en-US" sz="1400" dirty="0" smtClean="0"/>
              <a:t>Sale: 335 </a:t>
            </a:r>
            <a:r>
              <a:rPr lang="en-US" sz="1400" dirty="0" smtClean="0"/>
              <a:t>Pcs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59" y="661961"/>
            <a:ext cx="1243450" cy="26959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87" y="661961"/>
            <a:ext cx="1243449" cy="26959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798" y="679393"/>
            <a:ext cx="1243449" cy="26959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435489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Siddik</a:t>
            </a:r>
            <a:r>
              <a:rPr lang="en-US" sz="1200" dirty="0" smtClean="0"/>
              <a:t> Telecom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Universe:36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6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SO:3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Others:10</a:t>
            </a:r>
            <a:endParaRPr lang="x-none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809590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Sikreeti</a:t>
            </a:r>
            <a:r>
              <a:rPr lang="en-US" sz="1200" dirty="0" smtClean="0"/>
              <a:t> Times 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3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SO:4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Others:8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201360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Boraigram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515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64</a:t>
            </a:r>
            <a:endParaRPr lang="en-US" sz="1600" dirty="0"/>
          </a:p>
          <a:p>
            <a:r>
              <a:rPr lang="en-US" sz="1600" dirty="0" smtClean="0"/>
              <a:t>R MKT Share: 12.42%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SO:99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Share:19.28%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SO:72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Share:13.98%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SO:36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Share:6.99%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SO:59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Share:11.45%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SO:34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Share:6.53%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SO:31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Share:5.95%</a:t>
            </a:r>
            <a:endParaRPr lang="en-US" sz="1600" dirty="0"/>
          </a:p>
          <a:p>
            <a:r>
              <a:rPr lang="en-US" sz="1600" dirty="0" smtClean="0"/>
              <a:t>Other:120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Share:23.30%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CS: 0</a:t>
            </a:r>
          </a:p>
          <a:p>
            <a:r>
              <a:rPr lang="en-US" sz="1600" dirty="0"/>
              <a:t>R CS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8</a:t>
            </a:r>
            <a:endParaRPr lang="en-US" sz="1600" dirty="0"/>
          </a:p>
          <a:p>
            <a:r>
              <a:rPr lang="en-US" sz="1600" dirty="0"/>
              <a:t>R WOD: 8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WOD-6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</a:t>
            </a:r>
            <a:r>
              <a:rPr lang="en-US" sz="1600" dirty="0" smtClean="0"/>
              <a:t>5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WOD:8</a:t>
            </a:r>
            <a:endParaRPr lang="en-US" sz="1600" dirty="0"/>
          </a:p>
          <a:p>
            <a:r>
              <a:rPr lang="en-US" sz="1600" dirty="0"/>
              <a:t>T WOD: 4</a:t>
            </a:r>
          </a:p>
          <a:p>
            <a:r>
              <a:rPr lang="en-US" sz="1600" dirty="0"/>
              <a:t>I WOD: 4</a:t>
            </a:r>
          </a:p>
          <a:p>
            <a:r>
              <a:rPr lang="en-US" sz="1600" dirty="0" smtClean="0"/>
              <a:t>Others WOD: 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8</a:t>
            </a:r>
          </a:p>
          <a:p>
            <a:r>
              <a:rPr lang="en-US" sz="1600" dirty="0"/>
              <a:t>R GRT: 8</a:t>
            </a:r>
            <a:r>
              <a:rPr lang="en-US" sz="1600" dirty="0" smtClean="0"/>
              <a:t>(64pcs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(99pcs)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750%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GRT:8(72pcs)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5</a:t>
            </a:r>
            <a:r>
              <a:rPr lang="en-US" sz="1600" dirty="0" smtClean="0"/>
              <a:t>(36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</a:t>
            </a:r>
            <a:r>
              <a:rPr lang="en-US" sz="1600" dirty="0" smtClean="0"/>
              <a:t>62.5%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8(59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4 (34pcs)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I GRT: 4</a:t>
            </a:r>
            <a:r>
              <a:rPr lang="en-US" sz="1600" dirty="0" smtClean="0"/>
              <a:t>(31pcs)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8</a:t>
            </a:r>
            <a:r>
              <a:rPr lang="en-US" sz="1600" dirty="0" smtClean="0"/>
              <a:t> (120pcs)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9.5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</a:t>
            </a:r>
            <a:r>
              <a:rPr lang="en-US" sz="1600" dirty="0" smtClean="0"/>
              <a:t>: .75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05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</a:t>
            </a:r>
            <a:r>
              <a:rPr lang="en-US" dirty="0" err="1" smtClean="0"/>
              <a:t>BoraigramThana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36" y="4698464"/>
            <a:ext cx="2877355" cy="1771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702739"/>
            <a:ext cx="2811835" cy="17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1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195844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Natore_Sadar</a:t>
            </a:r>
            <a:r>
              <a:rPr lang="en-US" sz="2000" b="1" dirty="0" smtClean="0"/>
              <a:t> Market</a:t>
            </a:r>
            <a:r>
              <a:rPr lang="en-US" sz="2000" b="1" dirty="0"/>
              <a:t>:</a:t>
            </a:r>
            <a:br>
              <a:rPr lang="en-US" sz="2000" b="1" dirty="0"/>
            </a:b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Review:</a:t>
            </a:r>
          </a:p>
          <a:p>
            <a:r>
              <a:rPr lang="en-US" sz="1600" dirty="0"/>
              <a:t>Sales </a:t>
            </a:r>
            <a:r>
              <a:rPr lang="en-US" sz="1600" dirty="0" smtClean="0"/>
              <a:t>Universe: 2368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397</a:t>
            </a:r>
            <a:endParaRPr lang="en-US" sz="1600" dirty="0"/>
          </a:p>
          <a:p>
            <a:r>
              <a:rPr lang="en-US" sz="1600" dirty="0" smtClean="0"/>
              <a:t>R MKT </a:t>
            </a:r>
            <a:r>
              <a:rPr lang="en-US" sz="1600" dirty="0"/>
              <a:t>Share: </a:t>
            </a:r>
            <a:r>
              <a:rPr lang="en-US" sz="1600" dirty="0" smtClean="0"/>
              <a:t>16.78%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SO:407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Share:17.20%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SO:282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Share:11.90%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SO:167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Share:7.05%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SO:512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Share:21.64%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SO:94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Share:3.97%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SO:130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Share:5.48%</a:t>
            </a:r>
            <a:endParaRPr lang="en-US" sz="1600" dirty="0"/>
          </a:p>
          <a:p>
            <a:r>
              <a:rPr lang="en-US" sz="1600" dirty="0" smtClean="0"/>
              <a:t>Other:579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Share:16%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7575798" y="318914"/>
            <a:ext cx="247061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7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3 (85 pcs)</a:t>
            </a:r>
            <a:endParaRPr lang="en-US" sz="1600" dirty="0"/>
          </a:p>
          <a:p>
            <a:r>
              <a:rPr lang="en-US" sz="1600" dirty="0"/>
              <a:t>R CS Share: </a:t>
            </a:r>
            <a:r>
              <a:rPr lang="en-US" sz="1600" dirty="0" smtClean="0"/>
              <a:t>42.85%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CS-4 (50pcs)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42.85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CS-2 (42pcs)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Share: </a:t>
            </a:r>
            <a:r>
              <a:rPr lang="en-US" sz="1600" dirty="0" smtClean="0"/>
              <a:t>28.57%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1 (30pcs)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S CS: 2</a:t>
            </a:r>
            <a:r>
              <a:rPr lang="en-US" sz="1600" dirty="0" smtClean="0"/>
              <a:t> (45pcs)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28.57%</a:t>
            </a:r>
            <a:endParaRPr lang="en-US" sz="1600" dirty="0"/>
          </a:p>
          <a:p>
            <a:r>
              <a:rPr lang="en-US" sz="1600" dirty="0"/>
              <a:t>T CS: 01 (</a:t>
            </a:r>
            <a:r>
              <a:rPr lang="en-US" sz="1600" dirty="0" smtClean="0"/>
              <a:t>32pcs)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I CS: 01 </a:t>
            </a:r>
            <a:r>
              <a:rPr lang="en-US" sz="1600" dirty="0" smtClean="0"/>
              <a:t>(30pcs)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14.28%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5 (55pcs)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Share: </a:t>
            </a:r>
            <a:r>
              <a:rPr lang="en-US" sz="1600" dirty="0" smtClean="0"/>
              <a:t>71.42%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23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13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WOD-13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14</a:t>
            </a:r>
            <a:endParaRPr lang="en-US" sz="1600" dirty="0"/>
          </a:p>
          <a:p>
            <a:r>
              <a:rPr lang="en-US" sz="1600" dirty="0"/>
              <a:t>X WOD: </a:t>
            </a:r>
            <a:r>
              <a:rPr lang="en-US" sz="1600" dirty="0" smtClean="0"/>
              <a:t>10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WOD:14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7</a:t>
            </a:r>
            <a:endParaRPr lang="en-US" sz="1600" dirty="0"/>
          </a:p>
          <a:p>
            <a:r>
              <a:rPr lang="en-US" sz="1600" dirty="0"/>
              <a:t>I WOD: </a:t>
            </a:r>
            <a:r>
              <a:rPr lang="en-US" sz="1600" dirty="0" smtClean="0"/>
              <a:t>8</a:t>
            </a:r>
            <a:endParaRPr lang="en-US" sz="1600" dirty="0"/>
          </a:p>
          <a:p>
            <a:r>
              <a:rPr lang="en-US" sz="1600" dirty="0" smtClean="0"/>
              <a:t>Others WOD: 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925775" y="326469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10</a:t>
            </a:r>
            <a:endParaRPr lang="en-US" sz="1600" dirty="0"/>
          </a:p>
          <a:p>
            <a:r>
              <a:rPr lang="en-US" sz="1600" dirty="0"/>
              <a:t>R BS: </a:t>
            </a:r>
            <a:r>
              <a:rPr lang="en-US" sz="1600" dirty="0" smtClean="0"/>
              <a:t>2 (95pcs</a:t>
            </a:r>
            <a:r>
              <a:rPr lang="en-US" sz="1600" dirty="0"/>
              <a:t>)</a:t>
            </a:r>
          </a:p>
          <a:p>
            <a:r>
              <a:rPr lang="en-US" sz="1600" dirty="0"/>
              <a:t>R BS Share: 2</a:t>
            </a:r>
            <a:r>
              <a:rPr lang="en-US" sz="1600" dirty="0" smtClean="0"/>
              <a:t>0% </a:t>
            </a:r>
            <a:endParaRPr lang="en-US" sz="1600" dirty="0"/>
          </a:p>
          <a:p>
            <a:r>
              <a:rPr lang="en-US" sz="1600" dirty="0"/>
              <a:t>V BS: </a:t>
            </a:r>
            <a:r>
              <a:rPr lang="en-US" sz="1600" dirty="0" smtClean="0"/>
              <a:t>2 (32pcs)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BS Share: 20% </a:t>
            </a:r>
          </a:p>
          <a:p>
            <a:r>
              <a:rPr lang="en-US" sz="1600" dirty="0"/>
              <a:t>O BS: </a:t>
            </a:r>
            <a:r>
              <a:rPr lang="en-US" sz="1600" dirty="0" smtClean="0"/>
              <a:t>1 (41pcs)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BS Share: </a:t>
            </a:r>
            <a:r>
              <a:rPr lang="en-US" sz="1600" dirty="0" smtClean="0"/>
              <a:t>10</a:t>
            </a:r>
            <a:r>
              <a:rPr lang="en-US" sz="1600" dirty="0"/>
              <a:t>% </a:t>
            </a:r>
            <a:br>
              <a:rPr lang="en-US" sz="1600" dirty="0"/>
            </a:br>
            <a:r>
              <a:rPr lang="en-US" sz="1600" dirty="0"/>
              <a:t>X BS: </a:t>
            </a:r>
            <a:r>
              <a:rPr lang="en-US" sz="1600" dirty="0" smtClean="0"/>
              <a:t>1 (38pcs)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BS Share: 10%</a:t>
            </a:r>
          </a:p>
          <a:p>
            <a:r>
              <a:rPr lang="en-US" sz="1600" dirty="0"/>
              <a:t>S BS: </a:t>
            </a:r>
            <a:r>
              <a:rPr lang="en-US" sz="1600" dirty="0" smtClean="0"/>
              <a:t>4 (74pcs)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Share: </a:t>
            </a:r>
            <a:r>
              <a:rPr lang="en-US" sz="1600" dirty="0" smtClean="0"/>
              <a:t>40%</a:t>
            </a:r>
            <a:endParaRPr lang="en-US" sz="1600" dirty="0"/>
          </a:p>
          <a:p>
            <a:r>
              <a:rPr lang="en-US" sz="1600" dirty="0"/>
              <a:t>T BS: </a:t>
            </a:r>
            <a:r>
              <a:rPr lang="en-US" sz="1600" dirty="0" smtClean="0"/>
              <a:t>00 </a:t>
            </a:r>
            <a:r>
              <a:rPr lang="en-US" sz="1600" dirty="0"/>
              <a:t>(00pcs)</a:t>
            </a:r>
          </a:p>
          <a:p>
            <a:r>
              <a:rPr lang="en-US" sz="1600" dirty="0"/>
              <a:t>I BS: 00 (00pcs)</a:t>
            </a:r>
          </a:p>
          <a:p>
            <a:r>
              <a:rPr lang="en-US" sz="1600" dirty="0"/>
              <a:t>Other: </a:t>
            </a:r>
            <a:r>
              <a:rPr lang="en-US" sz="1600" dirty="0" smtClean="0"/>
              <a:t>00 </a:t>
            </a:r>
            <a:r>
              <a:rPr lang="en-US" sz="1600" dirty="0"/>
              <a:t>(00pcs)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8</a:t>
            </a:r>
          </a:p>
          <a:p>
            <a:r>
              <a:rPr lang="en-US" sz="1600" dirty="0"/>
              <a:t>R GRT: </a:t>
            </a:r>
            <a:r>
              <a:rPr lang="en-US" sz="1600" dirty="0" smtClean="0"/>
              <a:t>8(8pcs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</a:t>
            </a:r>
            <a:r>
              <a:rPr lang="en-US" sz="1600" dirty="0"/>
              <a:t>%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GRT: 8(10 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GRT:8(7pcs)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 smtClean="0"/>
              <a:t>8(5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8 (6pcs)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T GRT: </a:t>
            </a:r>
            <a:r>
              <a:rPr lang="en-US" sz="1600" dirty="0" smtClean="0"/>
              <a:t>6 (3pcs)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75%</a:t>
            </a:r>
            <a:endParaRPr lang="en-US" sz="1600" dirty="0"/>
          </a:p>
          <a:p>
            <a:r>
              <a:rPr lang="en-US" sz="1600" dirty="0"/>
              <a:t>I GRT: 7</a:t>
            </a:r>
            <a:r>
              <a:rPr lang="en-US" sz="1600" dirty="0" smtClean="0"/>
              <a:t> (</a:t>
            </a:r>
            <a:r>
              <a:rPr lang="en-US" sz="1600" dirty="0"/>
              <a:t>5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</a:t>
            </a:r>
            <a:r>
              <a:rPr lang="en-US" sz="1600" dirty="0" smtClean="0"/>
              <a:t>87.5%</a:t>
            </a:r>
            <a:endParaRPr lang="en-US" sz="1600" dirty="0"/>
          </a:p>
          <a:p>
            <a:r>
              <a:rPr lang="en-US" sz="1600" dirty="0"/>
              <a:t>Other: 8</a:t>
            </a:r>
            <a:r>
              <a:rPr lang="en-US" sz="1600" dirty="0" smtClean="0"/>
              <a:t> (</a:t>
            </a:r>
            <a:r>
              <a:rPr lang="en-US" sz="1600" dirty="0"/>
              <a:t>5</a:t>
            </a:r>
            <a:r>
              <a:rPr lang="en-US" sz="1600" dirty="0" smtClean="0"/>
              <a:t>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258374" y="5302106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359001" y="3177711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Inventory:22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</a:t>
            </a:r>
            <a:r>
              <a:rPr lang="en-US" sz="1600" dirty="0" smtClean="0"/>
              <a:t>7Lac </a:t>
            </a:r>
            <a:r>
              <a:rPr lang="en-US" sz="1600" dirty="0" err="1" smtClean="0"/>
              <a:t>Sadar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1.5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3019276" y="63905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7575798" y="6420945"/>
            <a:ext cx="272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Sadar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022" y="4750897"/>
            <a:ext cx="6099353" cy="16700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29" y="4779465"/>
            <a:ext cx="2598736" cy="16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27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36" y="1231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Boraigram</a:t>
            </a:r>
            <a:r>
              <a:rPr lang="en-US" sz="2800" b="1" dirty="0" smtClean="0"/>
              <a:t> Thana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9" y="726818"/>
            <a:ext cx="1552070" cy="27802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13" y="726818"/>
            <a:ext cx="1700326" cy="28196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403853" y="3507044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Bhuiyan</a:t>
            </a:r>
            <a:r>
              <a:rPr lang="en-US" sz="1200" dirty="0" smtClean="0"/>
              <a:t> Mobile:</a:t>
            </a:r>
            <a:endParaRPr lang="en-US" sz="1200" dirty="0" smtClean="0"/>
          </a:p>
          <a:p>
            <a:r>
              <a:rPr lang="en-US" sz="1200" dirty="0"/>
              <a:t>Sales Universe</a:t>
            </a:r>
            <a:r>
              <a:rPr lang="en-US" sz="1200" dirty="0" smtClean="0"/>
              <a:t>: 125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35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12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</a:t>
            </a:r>
            <a:r>
              <a:rPr lang="en-US" sz="1200" dirty="0" smtClean="0"/>
              <a:t>20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008356" y="3507044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Dipto</a:t>
            </a:r>
            <a:r>
              <a:rPr lang="en-US" sz="1200" dirty="0" smtClean="0"/>
              <a:t> Mobile 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</a:t>
            </a:r>
            <a:r>
              <a:rPr lang="en-US" sz="1200" dirty="0" smtClean="0"/>
              <a:t>: 47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7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</a:t>
            </a:r>
            <a:r>
              <a:rPr lang="en-US" sz="1200" dirty="0" smtClean="0"/>
              <a:t>: 7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3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Others:15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8910740" y="354846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Molla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Universe:52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SO:7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SO:6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 smtClean="0"/>
              <a:t>Others:17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369815" y="354846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MK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Universe:58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9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7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/>
              <a:t>3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10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</a:t>
            </a:r>
            <a:r>
              <a:rPr lang="en-US" sz="1400" dirty="0" smtClean="0"/>
              <a:t>Branding , Signboard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</a:t>
            </a:r>
            <a:r>
              <a:rPr lang="en-US" sz="1400" dirty="0" smtClean="0"/>
              <a:t>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</a:t>
            </a:r>
            <a:r>
              <a:rPr lang="en-US" sz="1400" dirty="0" smtClean="0"/>
              <a:t>Sale: 515 </a:t>
            </a:r>
            <a:r>
              <a:rPr lang="en-US" sz="1400" dirty="0" smtClean="0"/>
              <a:t>Pcs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45" y="766242"/>
            <a:ext cx="1699423" cy="27802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74" y="783676"/>
            <a:ext cx="1522433" cy="27802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522" y="783676"/>
            <a:ext cx="1581201" cy="27627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852734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Noor Telecom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Universe:36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6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SO:3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Others:10</a:t>
            </a:r>
            <a:endParaRPr lang="x-none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5765312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G-Store 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Universe:119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SO:22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8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 smtClean="0"/>
              <a:t>Others:12</a:t>
            </a:r>
            <a:endParaRPr lang="x-none" sz="1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593" y="801110"/>
            <a:ext cx="1581201" cy="27305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64" y="801110"/>
            <a:ext cx="1581201" cy="27059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10631989" y="3546466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Hridro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Universe:78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/>
              <a:t>9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/>
              <a:t>8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SO:6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SO:7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7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6</a:t>
            </a:r>
            <a:endParaRPr lang="en-US" sz="1200" dirty="0"/>
          </a:p>
          <a:p>
            <a:r>
              <a:rPr lang="en-US" sz="1200" dirty="0" smtClean="0"/>
              <a:t>Others:28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3414774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Bagatipara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</a:t>
            </a:r>
            <a:r>
              <a:rPr lang="en-US" sz="1600" dirty="0" smtClean="0"/>
              <a:t>Review</a:t>
            </a:r>
            <a:endParaRPr lang="en-US" sz="1600" dirty="0"/>
          </a:p>
          <a:p>
            <a:r>
              <a:rPr lang="en-US" sz="1600" dirty="0"/>
              <a:t>Sales </a:t>
            </a:r>
            <a:r>
              <a:rPr lang="en-US" sz="1600" dirty="0" smtClean="0"/>
              <a:t>Universe: 308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41</a:t>
            </a:r>
            <a:endParaRPr lang="en-US" sz="1600" dirty="0"/>
          </a:p>
          <a:p>
            <a:r>
              <a:rPr lang="en-US" sz="1600" dirty="0" smtClean="0"/>
              <a:t>R MKT Share: 13.31%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SO:73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Share:23.59%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SO:40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Share:12.88%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SO:17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Share:5.62%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SO:34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Share:11.14%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SO:14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Share:4.65%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SO:11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Share:3.46%</a:t>
            </a:r>
            <a:endParaRPr lang="en-US" sz="1600" dirty="0"/>
          </a:p>
          <a:p>
            <a:r>
              <a:rPr lang="en-US" sz="1600" dirty="0" smtClean="0"/>
              <a:t>Other:78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Share:25.32%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6858210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CS: 0</a:t>
            </a:r>
          </a:p>
          <a:p>
            <a:r>
              <a:rPr lang="en-US" sz="1600" dirty="0"/>
              <a:t>R CS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CS:0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CS Share: </a:t>
            </a:r>
            <a:endParaRPr lang="en-US" sz="1600" dirty="0" smtClean="0"/>
          </a:p>
          <a:p>
            <a:r>
              <a:rPr lang="en-US" sz="1600" dirty="0" smtClean="0"/>
              <a:t>O CS:0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6</a:t>
            </a:r>
            <a:endParaRPr lang="en-US" sz="1600" dirty="0"/>
          </a:p>
          <a:p>
            <a:r>
              <a:rPr lang="en-US" sz="1600" dirty="0"/>
              <a:t>R WOD: </a:t>
            </a:r>
            <a:r>
              <a:rPr lang="en-US" sz="1600" dirty="0" smtClean="0"/>
              <a:t>6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WOD-4</a:t>
            </a:r>
            <a:endParaRPr lang="en-US" sz="1600" dirty="0"/>
          </a:p>
          <a:p>
            <a:r>
              <a:rPr lang="en-US" sz="1600" dirty="0"/>
              <a:t>O WOD: 6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WOD: 4</a:t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WOD:6</a:t>
            </a:r>
            <a:endParaRPr lang="en-US" sz="1600" dirty="0"/>
          </a:p>
          <a:p>
            <a:r>
              <a:rPr lang="en-US" sz="1600" dirty="0"/>
              <a:t>T WOD: </a:t>
            </a:r>
            <a:r>
              <a:rPr lang="en-US" sz="1600" dirty="0" smtClean="0"/>
              <a:t>4</a:t>
            </a:r>
            <a:endParaRPr lang="en-US" sz="1600" dirty="0"/>
          </a:p>
          <a:p>
            <a:r>
              <a:rPr lang="en-US" sz="1600" dirty="0"/>
              <a:t>I WOD: 3</a:t>
            </a:r>
          </a:p>
          <a:p>
            <a:r>
              <a:rPr lang="en-US" sz="1600" dirty="0" smtClean="0"/>
              <a:t>Others WOD: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778147" y="332228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0</a:t>
            </a:r>
            <a:endParaRPr lang="en-US" sz="1600" dirty="0" smtClean="0"/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</a:t>
            </a:r>
            <a:r>
              <a:rPr lang="en-US" sz="1600" dirty="0"/>
              <a:t>6</a:t>
            </a:r>
          </a:p>
          <a:p>
            <a:r>
              <a:rPr lang="en-US" sz="1600" dirty="0"/>
              <a:t>R GRT: </a:t>
            </a:r>
            <a:r>
              <a:rPr lang="en-US" sz="1600" dirty="0" smtClean="0"/>
              <a:t>6(41pcs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GRT: 4(73pcs)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</a:t>
            </a:r>
            <a:r>
              <a:rPr lang="en-US" sz="1600" dirty="0" smtClean="0"/>
              <a:t>80%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GRT:6(40pcs)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4</a:t>
            </a:r>
            <a:r>
              <a:rPr lang="en-US" sz="1600" dirty="0" smtClean="0"/>
              <a:t>(17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8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6(34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T GRT: 4</a:t>
            </a:r>
            <a:r>
              <a:rPr lang="en-US" sz="1600" dirty="0" smtClean="0"/>
              <a:t> (14pcs)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80%</a:t>
            </a:r>
            <a:endParaRPr lang="en-US" sz="1600" dirty="0"/>
          </a:p>
          <a:p>
            <a:r>
              <a:rPr lang="en-US" sz="1600" dirty="0"/>
              <a:t>I GRT: 3</a:t>
            </a:r>
            <a:r>
              <a:rPr lang="en-US" sz="1600" dirty="0" smtClean="0"/>
              <a:t>(11pcs)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5</a:t>
            </a:r>
            <a:r>
              <a:rPr lang="en-US" sz="1600" dirty="0" smtClean="0"/>
              <a:t>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6 (78pcs)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</a:t>
            </a:r>
            <a:r>
              <a:rPr lang="en-US" sz="1600" dirty="0" smtClean="0"/>
              <a:t>Share:100%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 6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.25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405322" y="6472694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8823543" y="6486426"/>
            <a:ext cx="319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Bagatipara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62" y="4677763"/>
            <a:ext cx="2584684" cy="1729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455" y="4677763"/>
            <a:ext cx="3676272" cy="17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37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36" y="123183"/>
            <a:ext cx="5675969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Bagatipara</a:t>
            </a:r>
            <a:r>
              <a:rPr lang="en-US" sz="2800" b="1" dirty="0" smtClean="0"/>
              <a:t> Thana Market </a:t>
            </a:r>
            <a:r>
              <a:rPr lang="en-US" sz="2800" b="1" dirty="0"/>
              <a:t>(GRT)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10" y="679915"/>
            <a:ext cx="2171222" cy="28927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1095309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Sarkar Telecom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</a:t>
            </a:r>
            <a:r>
              <a:rPr lang="en-US" sz="1200" dirty="0" smtClean="0"/>
              <a:t>: 35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</a:t>
            </a:r>
            <a:r>
              <a:rPr lang="en-US" sz="1200" dirty="0" smtClean="0"/>
              <a:t>: 5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3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 smtClean="0"/>
              <a:t>Others:10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407134" y="357261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Boishakhi</a:t>
            </a:r>
            <a:r>
              <a:rPr lang="en-US" sz="1200" dirty="0" smtClean="0"/>
              <a:t> Telecom:</a:t>
            </a:r>
            <a:endParaRPr lang="en-US" sz="1200" dirty="0"/>
          </a:p>
          <a:p>
            <a:r>
              <a:rPr lang="en-US" sz="1200" dirty="0"/>
              <a:t>Sales Universe: </a:t>
            </a:r>
            <a:r>
              <a:rPr lang="en-US" sz="1200" dirty="0" smtClean="0"/>
              <a:t>28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</a:t>
            </a:r>
            <a:endParaRPr lang="en-US" sz="1200" dirty="0"/>
          </a:p>
          <a:p>
            <a:r>
              <a:rPr lang="en-US" sz="1200" dirty="0"/>
              <a:t>S SO: </a:t>
            </a:r>
            <a:r>
              <a:rPr lang="en-US" sz="1200" dirty="0" smtClean="0"/>
              <a:t>3</a:t>
            </a:r>
            <a:endParaRPr lang="en-US" sz="1200" dirty="0"/>
          </a:p>
          <a:p>
            <a:r>
              <a:rPr lang="en-US" sz="1200" dirty="0"/>
              <a:t>X SO: 5</a:t>
            </a:r>
          </a:p>
          <a:p>
            <a:r>
              <a:rPr lang="en-US" sz="1200" dirty="0"/>
              <a:t>T SO: 3</a:t>
            </a:r>
          </a:p>
          <a:p>
            <a:r>
              <a:rPr lang="en-US" sz="1200" dirty="0"/>
              <a:t>I  SO: 2</a:t>
            </a:r>
          </a:p>
          <a:p>
            <a:r>
              <a:rPr lang="en-US" sz="1200" dirty="0" smtClean="0"/>
              <a:t>Others:8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524928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Moom</a:t>
            </a:r>
            <a:r>
              <a:rPr lang="en-US" sz="1200" dirty="0" smtClean="0"/>
              <a:t> Telecom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Universe:68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6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16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4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/>
              <a:t>3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10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</a:t>
            </a:r>
            <a:r>
              <a:rPr lang="en-US" sz="1400" dirty="0" smtClean="0"/>
              <a:t>Branding , Signboard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/>
              <a:t>6</a:t>
            </a:r>
            <a:r>
              <a:rPr lang="en-US" sz="1400" dirty="0" smtClean="0"/>
              <a:t>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</a:t>
            </a:r>
            <a:r>
              <a:rPr lang="en-US" sz="1400" dirty="0" smtClean="0"/>
              <a:t>Sale: 308 </a:t>
            </a:r>
            <a:r>
              <a:rPr lang="en-US" sz="1400" dirty="0" smtClean="0"/>
              <a:t>Pcs</a:t>
            </a:r>
            <a:endParaRPr lang="en-US" sz="1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274" y="679914"/>
            <a:ext cx="2275101" cy="29168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48" y="637793"/>
            <a:ext cx="2044281" cy="29590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727128" y="356530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Sohan</a:t>
            </a:r>
            <a:r>
              <a:rPr lang="en-US" sz="1200" dirty="0" smtClean="0"/>
              <a:t> Enterprise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Universe:112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22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17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 25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/>
              <a:t>7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/>
              <a:t>5</a:t>
            </a:r>
            <a:endParaRPr lang="en-US" sz="1200" dirty="0"/>
          </a:p>
          <a:p>
            <a:r>
              <a:rPr lang="en-US" sz="1200" dirty="0" smtClean="0"/>
              <a:t>Others:15</a:t>
            </a:r>
            <a:endParaRPr lang="x-none" sz="1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402" y="637792"/>
            <a:ext cx="2200346" cy="293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12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11246" y="2819846"/>
            <a:ext cx="4381062" cy="1325563"/>
          </a:xfrm>
        </p:spPr>
        <p:txBody>
          <a:bodyPr>
            <a:normAutofit/>
          </a:bodyPr>
          <a:lstStyle/>
          <a:p>
            <a:r>
              <a:rPr lang="en-US" sz="8000" b="1" dirty="0" smtClean="0"/>
              <a:t>Thanks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46734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4" y="0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 smtClean="0"/>
              <a:t>(</a:t>
            </a:r>
            <a:r>
              <a:rPr lang="en-US" sz="2800" b="1" dirty="0" err="1" smtClean="0"/>
              <a:t>Realme</a:t>
            </a:r>
            <a:r>
              <a:rPr lang="en-US" sz="2800" b="1" dirty="0" smtClean="0"/>
              <a:t> BS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0" y="701336"/>
            <a:ext cx="5423415" cy="406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8D9CD-BF2C-49DB-BF6C-2EADBDD42D8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74" y="701337"/>
            <a:ext cx="5421296" cy="4065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1074485" y="4950373"/>
            <a:ext cx="490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 Mobile Center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82</a:t>
            </a:r>
            <a:endParaRPr lang="en-US" b="1" dirty="0"/>
          </a:p>
          <a:p>
            <a:r>
              <a:rPr lang="en-US" b="1" dirty="0"/>
              <a:t>R SO: </a:t>
            </a:r>
            <a:r>
              <a:rPr lang="en-US" b="1" dirty="0" smtClean="0"/>
              <a:t>82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8484028" y="4936305"/>
            <a:ext cx="3170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Saha</a:t>
            </a:r>
            <a:r>
              <a:rPr lang="en-US" b="1" dirty="0" smtClean="0"/>
              <a:t> Enterprise Showroom:</a:t>
            </a:r>
            <a:endParaRPr lang="en-US" b="1" dirty="0"/>
          </a:p>
          <a:p>
            <a:r>
              <a:rPr lang="en-US" b="1" dirty="0"/>
              <a:t>Sales </a:t>
            </a:r>
            <a:r>
              <a:rPr lang="en-US" b="1" dirty="0" smtClean="0"/>
              <a:t>Universe: 100</a:t>
            </a:r>
            <a:endParaRPr lang="en-US" b="1" dirty="0"/>
          </a:p>
          <a:p>
            <a:r>
              <a:rPr lang="en-US" b="1" dirty="0"/>
              <a:t>R SO: </a:t>
            </a:r>
            <a:r>
              <a:rPr lang="en-US" b="1" dirty="0" smtClean="0"/>
              <a:t>100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2212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3" y="78011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 smtClean="0"/>
              <a:t>(Samsung BS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14" y="1085645"/>
            <a:ext cx="2624289" cy="3500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723013" y="4686836"/>
            <a:ext cx="26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Speed </a:t>
            </a:r>
            <a:r>
              <a:rPr lang="en-US" sz="1600" b="1" dirty="0" err="1" smtClean="0"/>
              <a:t>Natore</a:t>
            </a:r>
            <a:r>
              <a:rPr lang="en-US" sz="1600" b="1" dirty="0" smtClean="0"/>
              <a:t>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 smtClean="0"/>
              <a:t>71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71</a:t>
            </a:r>
            <a:endParaRPr lang="en-US" sz="1600" b="1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95" y="1085642"/>
            <a:ext cx="2624289" cy="3500421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71" y="1085643"/>
            <a:ext cx="2624289" cy="350042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71" y="1085641"/>
            <a:ext cx="2624289" cy="35004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3657553" y="4686836"/>
            <a:ext cx="21630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Padma-Mobile: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 smtClean="0"/>
              <a:t>7</a:t>
            </a:r>
            <a:r>
              <a:rPr lang="en-US" sz="1600" b="1" dirty="0"/>
              <a:t>6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76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6461248" y="4686836"/>
            <a:ext cx="26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Nabila Telecom: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 smtClean="0"/>
              <a:t>46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46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9339736" y="4686836"/>
            <a:ext cx="26449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Galaxy Smart Zone: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 smtClean="0"/>
              <a:t>50</a:t>
            </a:r>
            <a:endParaRPr lang="en-US" sz="1600" b="1" dirty="0"/>
          </a:p>
          <a:p>
            <a:r>
              <a:rPr lang="en-US" sz="1600" b="1" dirty="0"/>
              <a:t>S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50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14642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5845-4EE6-424A-B67C-D4D89C3E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23" y="78011"/>
            <a:ext cx="5899276" cy="487131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 smtClean="0"/>
              <a:t>(MI, Vivo, </a:t>
            </a:r>
            <a:r>
              <a:rPr lang="en-US" sz="2800" b="1" dirty="0" err="1" smtClean="0"/>
              <a:t>Oppo</a:t>
            </a:r>
            <a:r>
              <a:rPr lang="en-US" sz="2800" b="1" dirty="0" smtClean="0"/>
              <a:t> BS</a:t>
            </a:r>
            <a:r>
              <a:rPr lang="en-US" sz="2800" b="1" dirty="0"/>
              <a:t>)</a:t>
            </a:r>
            <a:endParaRPr lang="x-none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CF20-17DC-481B-9B79-E5D524F64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89" y="875194"/>
            <a:ext cx="2782063" cy="3710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630687" y="4686836"/>
            <a:ext cx="264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Wasif</a:t>
            </a:r>
            <a:r>
              <a:rPr lang="en-US" sz="1600" b="1" dirty="0" smtClean="0"/>
              <a:t> Telecom:</a:t>
            </a:r>
          </a:p>
          <a:p>
            <a:r>
              <a:rPr lang="en-US" sz="1600" b="1" dirty="0" err="1" smtClean="0"/>
              <a:t>Oppo</a:t>
            </a:r>
            <a:r>
              <a:rPr lang="en-US" sz="1600" b="1" dirty="0" smtClean="0"/>
              <a:t>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 smtClean="0"/>
              <a:t>35</a:t>
            </a:r>
            <a:endParaRPr lang="en-US" sz="1600" b="1" dirty="0"/>
          </a:p>
          <a:p>
            <a:r>
              <a:rPr lang="en-US" sz="1600" b="1" dirty="0"/>
              <a:t>O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35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3657553" y="4686836"/>
            <a:ext cx="21630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Himig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Brandshop</a:t>
            </a:r>
            <a:r>
              <a:rPr lang="en-US" sz="1600" b="1" dirty="0" smtClean="0"/>
              <a:t>:</a:t>
            </a:r>
          </a:p>
          <a:p>
            <a:r>
              <a:rPr lang="en-US" sz="1600" b="1" dirty="0" smtClean="0"/>
              <a:t>Vivo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 smtClean="0"/>
              <a:t>18</a:t>
            </a:r>
            <a:endParaRPr lang="en-US" sz="1600" b="1" dirty="0"/>
          </a:p>
          <a:p>
            <a:r>
              <a:rPr lang="en-US" sz="1600" b="1" dirty="0"/>
              <a:t>V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18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9302922" y="4686836"/>
            <a:ext cx="264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 Communication:</a:t>
            </a:r>
          </a:p>
          <a:p>
            <a:r>
              <a:rPr lang="en-US" sz="1600" b="1" dirty="0" smtClean="0"/>
              <a:t>MI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 smtClean="0"/>
              <a:t>31</a:t>
            </a:r>
            <a:endParaRPr lang="en-US" sz="1600" b="1" dirty="0"/>
          </a:p>
          <a:p>
            <a:r>
              <a:rPr lang="en-US" sz="1600" b="1" dirty="0"/>
              <a:t>X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31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D0A028-404C-405E-BAE9-3A4392FA6553}"/>
              </a:ext>
            </a:extLst>
          </p:cNvPr>
          <p:cNvSpPr txBox="1"/>
          <p:nvPr/>
        </p:nvSpPr>
        <p:spPr>
          <a:xfrm>
            <a:off x="6424153" y="4662861"/>
            <a:ext cx="2644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 Communication:</a:t>
            </a:r>
            <a:br>
              <a:rPr lang="en-US" sz="1600" b="1" dirty="0" smtClean="0"/>
            </a:br>
            <a:r>
              <a:rPr lang="en-US" sz="1600" b="1" dirty="0" smtClean="0"/>
              <a:t>Vivo Brand Showroom</a:t>
            </a:r>
            <a:endParaRPr lang="en-US" sz="1600" b="1" dirty="0"/>
          </a:p>
          <a:p>
            <a:r>
              <a:rPr lang="en-US" sz="1600" b="1" dirty="0"/>
              <a:t>Sales </a:t>
            </a:r>
            <a:r>
              <a:rPr lang="en-US" sz="1600" b="1" dirty="0" smtClean="0"/>
              <a:t>Universe: </a:t>
            </a:r>
            <a:r>
              <a:rPr lang="en-US" sz="1600" b="1" dirty="0"/>
              <a:t>4</a:t>
            </a:r>
            <a:r>
              <a:rPr lang="en-US" sz="1600" b="1" dirty="0" smtClean="0"/>
              <a:t>0</a:t>
            </a:r>
            <a:endParaRPr lang="en-US" sz="1600" b="1" dirty="0"/>
          </a:p>
          <a:p>
            <a:r>
              <a:rPr lang="en-US" sz="1600" b="1" dirty="0"/>
              <a:t>V</a:t>
            </a:r>
            <a:r>
              <a:rPr lang="en-US" sz="1600" b="1" dirty="0" smtClean="0"/>
              <a:t> </a:t>
            </a:r>
            <a:r>
              <a:rPr lang="en-US" sz="1600" b="1" dirty="0"/>
              <a:t>SO: </a:t>
            </a:r>
            <a:r>
              <a:rPr lang="en-US" sz="1600" b="1" dirty="0" smtClean="0"/>
              <a:t>40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15" y="875194"/>
            <a:ext cx="2764090" cy="36868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91" y="899169"/>
            <a:ext cx="2764090" cy="3686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637" y="899169"/>
            <a:ext cx="2764090" cy="36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5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5AFBD-B55A-4FC3-83BF-DDC6948C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73" y="82091"/>
            <a:ext cx="10515600" cy="549275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Natore</a:t>
            </a:r>
            <a:r>
              <a:rPr lang="en-US" sz="3200" dirty="0" smtClean="0"/>
              <a:t> </a:t>
            </a:r>
            <a:r>
              <a:rPr lang="en-US" sz="3200" dirty="0" err="1" smtClean="0"/>
              <a:t>Sadar</a:t>
            </a:r>
            <a:r>
              <a:rPr lang="en-US" sz="3200" dirty="0" smtClean="0"/>
              <a:t> Market </a:t>
            </a:r>
            <a:r>
              <a:rPr lang="en-US" sz="3200" dirty="0"/>
              <a:t>(CS)</a:t>
            </a:r>
            <a:endParaRPr lang="x-none" sz="32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89AB1C-A803-4452-BA68-DF6A9587C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07" y="631366"/>
            <a:ext cx="3113013" cy="41344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2425054" y="475109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Tuhin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 320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78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19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51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SO:34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24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28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16 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70 </a:t>
            </a:r>
            <a:endParaRPr lang="x-none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167265" y="4774702"/>
            <a:ext cx="21189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CS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3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Cs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CS Sale</a:t>
            </a:r>
            <a:r>
              <a:rPr lang="en-US" sz="1400" dirty="0"/>
              <a:t>: </a:t>
            </a:r>
            <a:r>
              <a:rPr lang="en-US" sz="1400" dirty="0" smtClean="0"/>
              <a:t>255</a:t>
            </a:r>
            <a:endParaRPr lang="en-US" sz="1400" dirty="0"/>
          </a:p>
          <a:p>
            <a:r>
              <a:rPr lang="en-US" sz="1400" dirty="0"/>
              <a:t>Average </a:t>
            </a:r>
            <a:r>
              <a:rPr lang="en-US" sz="1400" dirty="0" smtClean="0"/>
              <a:t>Sale:85 </a:t>
            </a:r>
            <a:r>
              <a:rPr lang="en-US" sz="1400" dirty="0"/>
              <a:t>pcs</a:t>
            </a:r>
          </a:p>
          <a:p>
            <a:endParaRPr lang="en-US" sz="1400" dirty="0"/>
          </a:p>
          <a:p>
            <a:r>
              <a:rPr lang="en-US" sz="1400" b="1" dirty="0">
                <a:highlight>
                  <a:srgbClr val="FFFF00"/>
                </a:highlight>
              </a:rPr>
              <a:t>Plan</a:t>
            </a:r>
            <a:r>
              <a:rPr lang="en-US" sz="1400" b="1" dirty="0" smtClean="0">
                <a:highlight>
                  <a:srgbClr val="FFFF00"/>
                </a:highlight>
              </a:rPr>
              <a:t>:</a:t>
            </a:r>
            <a:r>
              <a:rPr lang="en-US" sz="1400" dirty="0" smtClean="0"/>
              <a:t> Need to Bell Sign/</a:t>
            </a:r>
          </a:p>
          <a:p>
            <a:r>
              <a:rPr lang="en-US" sz="1400" dirty="0" smtClean="0"/>
              <a:t>Some Sticker Branding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60" y="634861"/>
            <a:ext cx="3107751" cy="4127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65" y="664332"/>
            <a:ext cx="3089877" cy="4103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028115" y="4751098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Zilani</a:t>
            </a:r>
            <a:r>
              <a:rPr lang="en-US" sz="1200" dirty="0" smtClean="0"/>
              <a:t> Exclusive: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Universe:381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102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49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32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SO:42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32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21</a:t>
            </a:r>
            <a:endParaRPr lang="en-US" sz="1200" dirty="0"/>
          </a:p>
          <a:p>
            <a:r>
              <a:rPr lang="en-US" sz="1200" dirty="0" smtClean="0"/>
              <a:t>Others:73 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336082" y="4755892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Desh</a:t>
            </a:r>
            <a:r>
              <a:rPr lang="en-US" sz="1200" dirty="0" smtClean="0"/>
              <a:t> Telecom</a:t>
            </a:r>
            <a:r>
              <a:rPr lang="en-US" sz="1200" dirty="0"/>
              <a:t>:</a:t>
            </a:r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75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26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SO:15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SO:27 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9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18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44</a:t>
            </a:r>
            <a:endParaRPr lang="x-none" sz="1200" dirty="0"/>
          </a:p>
        </p:txBody>
      </p:sp>
    </p:spTree>
    <p:extLst>
      <p:ext uri="{BB962C8B-B14F-4D97-AF65-F5344CB8AC3E}">
        <p14:creationId xmlns:p14="http://schemas.microsoft.com/office/powerpoint/2010/main" val="37241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" y="665575"/>
            <a:ext cx="2029873" cy="269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84" y="687988"/>
            <a:ext cx="2029873" cy="269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99" y="687988"/>
            <a:ext cx="2029873" cy="269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14" y="665575"/>
            <a:ext cx="2029873" cy="269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5945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Zam</a:t>
            </a:r>
            <a:r>
              <a:rPr lang="en-US" sz="1200" dirty="0" smtClean="0"/>
              <a:t> </a:t>
            </a:r>
            <a:r>
              <a:rPr lang="en-US" sz="1200" dirty="0" err="1" smtClean="0"/>
              <a:t>Zam</a:t>
            </a:r>
            <a:r>
              <a:rPr lang="en-US" sz="1200" dirty="0" smtClean="0"/>
              <a:t> Multi Brand Sales Universe:</a:t>
            </a:r>
            <a:endParaRPr lang="en-US" sz="1200" dirty="0"/>
          </a:p>
          <a:p>
            <a:r>
              <a:rPr lang="en-US" sz="1200" dirty="0"/>
              <a:t>R SO: 4</a:t>
            </a:r>
          </a:p>
          <a:p>
            <a:r>
              <a:rPr lang="en-US" sz="1200" dirty="0"/>
              <a:t>V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SO:13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0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16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3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79656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Mobile Park: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Universe:381</a:t>
            </a:r>
            <a:endParaRPr lang="en-US" sz="1200" dirty="0"/>
          </a:p>
          <a:p>
            <a:r>
              <a:rPr lang="en-US" sz="1200" dirty="0"/>
              <a:t>R SO: 5</a:t>
            </a:r>
          </a:p>
          <a:p>
            <a:r>
              <a:rPr lang="en-US" sz="1200" dirty="0"/>
              <a:t>V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O SO: 8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SO:10</a:t>
            </a:r>
            <a:endParaRPr lang="en-US" sz="1200" dirty="0"/>
          </a:p>
          <a:p>
            <a:r>
              <a:rPr lang="en-US" sz="1200" dirty="0"/>
              <a:t>X SO: 9</a:t>
            </a:r>
          </a:p>
          <a:p>
            <a:r>
              <a:rPr lang="en-US" sz="1200" dirty="0"/>
              <a:t>T SO: </a:t>
            </a:r>
            <a:r>
              <a:rPr lang="en-US" sz="1200" dirty="0" smtClean="0"/>
              <a:t>9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16.67</a:t>
            </a:r>
            <a:endParaRPr lang="en-US" sz="1200" dirty="0"/>
          </a:p>
          <a:p>
            <a:r>
              <a:rPr lang="en-US" sz="1200" dirty="0" smtClean="0"/>
              <a:t>Others:46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83368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Bina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8</a:t>
            </a:r>
            <a:endParaRPr lang="en-US" sz="1200" dirty="0"/>
          </a:p>
          <a:p>
            <a:r>
              <a:rPr lang="en-US" sz="1200" dirty="0"/>
              <a:t>V SO: 0</a:t>
            </a:r>
          </a:p>
          <a:p>
            <a:r>
              <a:rPr lang="en-US" sz="1200" dirty="0"/>
              <a:t>O SO: 6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SO:0</a:t>
            </a:r>
            <a:endParaRPr lang="en-US" sz="1200" dirty="0"/>
          </a:p>
          <a:p>
            <a:r>
              <a:rPr lang="en-US" sz="1200" dirty="0"/>
              <a:t>T SO: 3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Others: </a:t>
            </a:r>
            <a:r>
              <a:rPr lang="en-US" sz="1200" dirty="0" smtClean="0"/>
              <a:t>20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87079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Arham</a:t>
            </a:r>
            <a:r>
              <a:rPr lang="en-US" sz="1200" dirty="0" smtClean="0"/>
              <a:t> Electronics: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4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51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20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SO:37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SO:3</a:t>
            </a:r>
            <a:endParaRPr lang="en-US" sz="1200" dirty="0"/>
          </a:p>
          <a:p>
            <a:r>
              <a:rPr lang="en-US" sz="1200" dirty="0"/>
              <a:t>T SO: 8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0</a:t>
            </a:r>
          </a:p>
          <a:p>
            <a:r>
              <a:rPr lang="en-US" sz="1200" dirty="0"/>
              <a:t>Others: 0</a:t>
            </a:r>
            <a:endParaRPr lang="x-none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Sale:820 Pcs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383"/>
            <a:ext cx="5199743" cy="389618"/>
          </a:xfrm>
        </p:spPr>
        <p:txBody>
          <a:bodyPr>
            <a:noAutofit/>
          </a:bodyPr>
          <a:lstStyle/>
          <a:p>
            <a:r>
              <a:rPr lang="en-US" sz="2800" b="1" dirty="0" err="1" smtClean="0"/>
              <a:t>Natore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Sadar</a:t>
            </a:r>
            <a:r>
              <a:rPr lang="en-US" sz="2800" b="1" dirty="0" smtClean="0"/>
              <a:t> Market </a:t>
            </a:r>
            <a:r>
              <a:rPr lang="en-US" sz="2800" b="1" dirty="0"/>
              <a:t>(GRT)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9" y="665575"/>
            <a:ext cx="2029873" cy="2695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84" y="687988"/>
            <a:ext cx="2029873" cy="269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99" y="687988"/>
            <a:ext cx="2029873" cy="269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14" y="665575"/>
            <a:ext cx="2029873" cy="2695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75945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Rose Mobile :</a:t>
            </a:r>
          </a:p>
          <a:p>
            <a:r>
              <a:rPr lang="en-US" sz="1200" dirty="0"/>
              <a:t>Sales Universe:</a:t>
            </a:r>
          </a:p>
          <a:p>
            <a:r>
              <a:rPr lang="en-US" sz="1200" dirty="0"/>
              <a:t>R SO: </a:t>
            </a:r>
            <a:r>
              <a:rPr lang="en-US" sz="1200" dirty="0" smtClean="0"/>
              <a:t>6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31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14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SO:20</a:t>
            </a:r>
            <a:endParaRPr lang="en-US" sz="1200" dirty="0"/>
          </a:p>
          <a:p>
            <a:r>
              <a:rPr lang="en-US" sz="1200" dirty="0"/>
              <a:t>X SO: </a:t>
            </a:r>
            <a:r>
              <a:rPr lang="en-US" sz="1200" dirty="0" smtClean="0"/>
              <a:t>19</a:t>
            </a:r>
            <a:endParaRPr lang="en-US" sz="1200" dirty="0"/>
          </a:p>
          <a:p>
            <a:r>
              <a:rPr lang="en-US" sz="1200" dirty="0"/>
              <a:t>T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</a:t>
            </a:r>
            <a:r>
              <a:rPr lang="en-US" sz="1200" dirty="0" smtClean="0"/>
              <a:t>: 19</a:t>
            </a:r>
            <a:endParaRPr lang="en-US" sz="1200" dirty="0"/>
          </a:p>
          <a:p>
            <a:r>
              <a:rPr lang="en-US" sz="1200" dirty="0"/>
              <a:t>Others</a:t>
            </a:r>
            <a:r>
              <a:rPr lang="en-US" sz="1200" dirty="0" smtClean="0"/>
              <a:t>: 65</a:t>
            </a:r>
            <a:endParaRPr lang="x-none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3840110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Hello </a:t>
            </a:r>
            <a:r>
              <a:rPr lang="en-US" sz="1200" dirty="0" err="1" smtClean="0"/>
              <a:t>Natore</a:t>
            </a:r>
            <a:r>
              <a:rPr lang="en-US" sz="1200" dirty="0" smtClean="0"/>
              <a:t>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V SO: 7</a:t>
            </a:r>
          </a:p>
          <a:p>
            <a:r>
              <a:rPr lang="en-US" sz="1200" dirty="0"/>
              <a:t>O SO: 2</a:t>
            </a:r>
          </a:p>
          <a:p>
            <a:r>
              <a:rPr lang="en-US" sz="1200" dirty="0"/>
              <a:t>S </a:t>
            </a:r>
            <a:r>
              <a:rPr lang="en-US" sz="1200" dirty="0" smtClean="0"/>
              <a:t>SO:0</a:t>
            </a:r>
            <a:endParaRPr lang="en-US" sz="1200" dirty="0"/>
          </a:p>
          <a:p>
            <a:r>
              <a:rPr lang="en-US" sz="1200" dirty="0"/>
              <a:t>X SO: 0</a:t>
            </a:r>
          </a:p>
          <a:p>
            <a:r>
              <a:rPr lang="en-US" sz="1200" dirty="0"/>
              <a:t>T SO: 0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 SO</a:t>
            </a:r>
            <a:r>
              <a:rPr lang="en-US" sz="1200" dirty="0"/>
              <a:t>: </a:t>
            </a:r>
            <a:r>
              <a:rPr lang="en-US" sz="1200" dirty="0" smtClean="0"/>
              <a:t>22</a:t>
            </a:r>
            <a:endParaRPr lang="en-US" sz="1200" dirty="0"/>
          </a:p>
          <a:p>
            <a:r>
              <a:rPr lang="en-US" sz="1200" dirty="0" smtClean="0"/>
              <a:t>Others:62</a:t>
            </a:r>
            <a:endParaRPr lang="x-none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6833683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Bismillah</a:t>
            </a:r>
            <a:r>
              <a:rPr lang="en-US" sz="1200" dirty="0" smtClean="0"/>
              <a:t> Mobile: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8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27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25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SO:13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SO:9</a:t>
            </a:r>
            <a:endParaRPr lang="en-US" sz="1200" dirty="0"/>
          </a:p>
          <a:p>
            <a:r>
              <a:rPr lang="en-US" sz="1200" dirty="0"/>
              <a:t>T SO: 0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2</a:t>
            </a:r>
          </a:p>
          <a:p>
            <a:r>
              <a:rPr lang="en-US" sz="1200" dirty="0" smtClean="0"/>
              <a:t>Others:17</a:t>
            </a:r>
            <a:endParaRPr lang="x-none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75A4E8-44EB-48F7-9ACD-6E715FD5C34D}"/>
              </a:ext>
            </a:extLst>
          </p:cNvPr>
          <p:cNvSpPr txBox="1"/>
          <p:nvPr/>
        </p:nvSpPr>
        <p:spPr>
          <a:xfrm>
            <a:off x="9870798" y="3563900"/>
            <a:ext cx="1774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Saju</a:t>
            </a:r>
            <a:r>
              <a:rPr lang="en-US" sz="1200" dirty="0" smtClean="0"/>
              <a:t> Telecom:</a:t>
            </a:r>
            <a:endParaRPr lang="en-US" sz="1200" dirty="0"/>
          </a:p>
          <a:p>
            <a:r>
              <a:rPr lang="en-US" sz="1200" dirty="0"/>
              <a:t>Sales </a:t>
            </a:r>
            <a:r>
              <a:rPr lang="en-US" sz="1200" dirty="0" smtClean="0"/>
              <a:t>Universe:239</a:t>
            </a:r>
            <a:endParaRPr lang="en-US" sz="1200" dirty="0"/>
          </a:p>
          <a:p>
            <a:r>
              <a:rPr lang="en-US" sz="1200" dirty="0"/>
              <a:t>R SO: </a:t>
            </a:r>
            <a:r>
              <a:rPr lang="en-US" sz="1200" dirty="0" smtClean="0"/>
              <a:t>5</a:t>
            </a:r>
            <a:endParaRPr lang="en-US" sz="1200" dirty="0"/>
          </a:p>
          <a:p>
            <a:r>
              <a:rPr lang="en-US" sz="1200" dirty="0"/>
              <a:t>V SO: </a:t>
            </a:r>
            <a:r>
              <a:rPr lang="en-US" sz="1200" dirty="0" smtClean="0"/>
              <a:t>30</a:t>
            </a:r>
            <a:endParaRPr lang="en-US" sz="1200" dirty="0"/>
          </a:p>
          <a:p>
            <a:r>
              <a:rPr lang="en-US" sz="1200" dirty="0"/>
              <a:t>O SO: </a:t>
            </a:r>
            <a:r>
              <a:rPr lang="en-US" sz="1200" dirty="0" smtClean="0"/>
              <a:t>11</a:t>
            </a:r>
            <a:endParaRPr lang="en-US" sz="1200" dirty="0"/>
          </a:p>
          <a:p>
            <a:r>
              <a:rPr lang="en-US" sz="1200" dirty="0"/>
              <a:t>S </a:t>
            </a:r>
            <a:r>
              <a:rPr lang="en-US" sz="1200" dirty="0" smtClean="0"/>
              <a:t>SO:0</a:t>
            </a:r>
            <a:endParaRPr lang="en-US" sz="1200" dirty="0"/>
          </a:p>
          <a:p>
            <a:r>
              <a:rPr lang="en-US" sz="1200" dirty="0"/>
              <a:t>X </a:t>
            </a:r>
            <a:r>
              <a:rPr lang="en-US" sz="1200" dirty="0" smtClean="0"/>
              <a:t>SO:5</a:t>
            </a:r>
            <a:endParaRPr lang="en-US" sz="1200" dirty="0"/>
          </a:p>
          <a:p>
            <a:r>
              <a:rPr lang="en-US" sz="1200" dirty="0"/>
              <a:t>T SO: 0</a:t>
            </a:r>
          </a:p>
          <a:p>
            <a:r>
              <a:rPr lang="en-US" sz="1200" dirty="0"/>
              <a:t>I</a:t>
            </a:r>
            <a:r>
              <a:rPr lang="en-US" sz="1200" dirty="0" smtClean="0"/>
              <a:t> </a:t>
            </a:r>
            <a:r>
              <a:rPr lang="en-US" sz="1200" dirty="0"/>
              <a:t>SO: 1</a:t>
            </a:r>
          </a:p>
          <a:p>
            <a:r>
              <a:rPr lang="en-US" sz="1200" dirty="0"/>
              <a:t>Others: </a:t>
            </a:r>
            <a:r>
              <a:rPr lang="en-US" sz="1200" dirty="0" smtClean="0"/>
              <a:t>16</a:t>
            </a:r>
            <a:endParaRPr lang="x-none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914405" y="5914919"/>
            <a:ext cx="3331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Plan:</a:t>
            </a:r>
            <a:r>
              <a:rPr lang="en-US" sz="1400" dirty="0" smtClean="0"/>
              <a:t> Some Sticker Branding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64FF0-5702-487E-A84F-143110CAF38F}"/>
              </a:ext>
            </a:extLst>
          </p:cNvPr>
          <p:cNvSpPr txBox="1"/>
          <p:nvPr/>
        </p:nvSpPr>
        <p:spPr>
          <a:xfrm>
            <a:off x="539558" y="5699477"/>
            <a:ext cx="3437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highlight>
                  <a:srgbClr val="FFFF00"/>
                </a:highlight>
              </a:rPr>
              <a:t>GRT </a:t>
            </a:r>
            <a:r>
              <a:rPr lang="en-US" sz="1400" b="1" dirty="0">
                <a:highlight>
                  <a:srgbClr val="FFFF00"/>
                </a:highlight>
              </a:rPr>
              <a:t>Shop: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8 </a:t>
            </a:r>
            <a:r>
              <a:rPr lang="en-US" sz="1400" dirty="0" err="1"/>
              <a:t>realme</a:t>
            </a:r>
            <a:r>
              <a:rPr lang="en-US" sz="1400" dirty="0"/>
              <a:t> </a:t>
            </a:r>
            <a:r>
              <a:rPr lang="en-US" sz="1400" dirty="0" smtClean="0"/>
              <a:t>GRT </a:t>
            </a:r>
            <a:r>
              <a:rPr lang="en-US" sz="1400" dirty="0"/>
              <a:t>Shop</a:t>
            </a:r>
          </a:p>
          <a:p>
            <a:r>
              <a:rPr lang="en-US" sz="1400" dirty="0"/>
              <a:t>TTL </a:t>
            </a:r>
            <a:r>
              <a:rPr lang="en-US" sz="1400" dirty="0" smtClean="0"/>
              <a:t> GRT Sale:820 Pcs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158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D2FF-7879-4CF9-9B84-3177EE9C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74" y="98440"/>
            <a:ext cx="4139683" cy="290289"/>
          </a:xfrm>
        </p:spPr>
        <p:txBody>
          <a:bodyPr>
            <a:noAutofit/>
          </a:bodyPr>
          <a:lstStyle/>
          <a:p>
            <a:r>
              <a:rPr lang="en-US" sz="2000" b="1" dirty="0" err="1" smtClean="0"/>
              <a:t>Lalpur</a:t>
            </a:r>
            <a:r>
              <a:rPr lang="en-US" sz="2000" b="1" dirty="0" smtClean="0"/>
              <a:t> Thana Market: </a:t>
            </a:r>
            <a:endParaRPr lang="x-none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12007-DF7A-47CB-920B-56D66772FECD}"/>
              </a:ext>
            </a:extLst>
          </p:cNvPr>
          <p:cNvSpPr txBox="1"/>
          <p:nvPr/>
        </p:nvSpPr>
        <p:spPr>
          <a:xfrm>
            <a:off x="258374" y="427486"/>
            <a:ext cx="2383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A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Market Review:</a:t>
            </a:r>
          </a:p>
          <a:p>
            <a:r>
              <a:rPr lang="en-US" sz="1600" dirty="0"/>
              <a:t>Sales </a:t>
            </a:r>
            <a:r>
              <a:rPr lang="en-US" sz="1600" dirty="0" smtClean="0"/>
              <a:t>Universe: 450</a:t>
            </a:r>
            <a:endParaRPr lang="en-US" sz="1600" dirty="0"/>
          </a:p>
          <a:p>
            <a:r>
              <a:rPr lang="en-US" sz="1600" dirty="0"/>
              <a:t>R SO: </a:t>
            </a:r>
            <a:r>
              <a:rPr lang="en-US" sz="1600" dirty="0" smtClean="0"/>
              <a:t>100</a:t>
            </a:r>
            <a:endParaRPr lang="en-US" sz="1600" dirty="0"/>
          </a:p>
          <a:p>
            <a:r>
              <a:rPr lang="en-US" sz="1600" dirty="0" smtClean="0"/>
              <a:t>R MKT </a:t>
            </a:r>
            <a:r>
              <a:rPr lang="en-US" sz="1600" dirty="0"/>
              <a:t>Share: </a:t>
            </a:r>
            <a:r>
              <a:rPr lang="en-US" sz="1600" dirty="0" smtClean="0"/>
              <a:t>22.22%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SO:67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MKT </a:t>
            </a:r>
            <a:r>
              <a:rPr lang="en-US" sz="1600" dirty="0" smtClean="0"/>
              <a:t>Share:14.89%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SO:70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MKT </a:t>
            </a:r>
            <a:r>
              <a:rPr lang="en-US" sz="1600" dirty="0" smtClean="0"/>
              <a:t>Share:15.55%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</a:t>
            </a:r>
            <a:r>
              <a:rPr lang="en-US" sz="1600" dirty="0" smtClean="0"/>
              <a:t>SO:19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MKT </a:t>
            </a:r>
            <a:r>
              <a:rPr lang="en-US" sz="1600" dirty="0" smtClean="0"/>
              <a:t>Share:4.22%</a:t>
            </a:r>
            <a:endParaRPr lang="en-US" sz="1600" dirty="0"/>
          </a:p>
          <a:p>
            <a:r>
              <a:rPr lang="en-US" sz="1600" dirty="0"/>
              <a:t>S </a:t>
            </a:r>
            <a:r>
              <a:rPr lang="en-US" sz="1600" dirty="0" smtClean="0"/>
              <a:t>SO:39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MKT </a:t>
            </a:r>
            <a:r>
              <a:rPr lang="en-US" sz="1600" dirty="0" smtClean="0"/>
              <a:t>Share:8.66%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SO:52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MKT </a:t>
            </a:r>
            <a:r>
              <a:rPr lang="en-US" sz="1600" dirty="0" smtClean="0"/>
              <a:t>Share:11.56%</a:t>
            </a:r>
            <a:endParaRPr lang="en-US" sz="1600" dirty="0"/>
          </a:p>
          <a:p>
            <a:r>
              <a:rPr lang="en-US" sz="1600" dirty="0"/>
              <a:t>I </a:t>
            </a:r>
            <a:r>
              <a:rPr lang="en-US" sz="1600" dirty="0" smtClean="0"/>
              <a:t>SO:15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MKT </a:t>
            </a:r>
            <a:r>
              <a:rPr lang="en-US" sz="1600" dirty="0" smtClean="0"/>
              <a:t>Share:3.33%</a:t>
            </a:r>
            <a:endParaRPr lang="en-US" sz="1600" dirty="0"/>
          </a:p>
          <a:p>
            <a:r>
              <a:rPr lang="en-US" sz="1600" dirty="0" smtClean="0"/>
              <a:t>Other:88</a:t>
            </a:r>
          </a:p>
          <a:p>
            <a:r>
              <a:rPr lang="en-US" sz="1600" dirty="0"/>
              <a:t>I MKT </a:t>
            </a:r>
            <a:r>
              <a:rPr lang="en-US" sz="1600" dirty="0" smtClean="0"/>
              <a:t>Share:19.55%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7199011" y="318514"/>
            <a:ext cx="247061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D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CS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CS: </a:t>
            </a:r>
            <a:r>
              <a:rPr lang="en-US" sz="1600" dirty="0" smtClean="0"/>
              <a:t>2 (94 pcs)</a:t>
            </a:r>
            <a:endParaRPr lang="en-US" sz="1600" dirty="0"/>
          </a:p>
          <a:p>
            <a:r>
              <a:rPr lang="en-US" sz="1600" dirty="0"/>
              <a:t>R </a:t>
            </a:r>
            <a:r>
              <a:rPr lang="en-US" sz="1600" dirty="0" smtClean="0"/>
              <a:t>CS </a:t>
            </a:r>
            <a:r>
              <a:rPr lang="en-US" sz="1600" dirty="0"/>
              <a:t>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V </a:t>
            </a:r>
            <a:r>
              <a:rPr lang="en-US" sz="1600" dirty="0" smtClean="0"/>
              <a:t>CS </a:t>
            </a:r>
            <a:r>
              <a:rPr lang="en-US" sz="1600" dirty="0"/>
              <a:t>:1 </a:t>
            </a:r>
            <a:r>
              <a:rPr lang="en-US" sz="1600" dirty="0" smtClean="0"/>
              <a:t>(42 </a:t>
            </a:r>
            <a:r>
              <a:rPr lang="en-US" sz="1600" dirty="0"/>
              <a:t>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V CS </a:t>
            </a:r>
            <a:r>
              <a:rPr lang="en-US" sz="1600" dirty="0"/>
              <a:t>Share: </a:t>
            </a:r>
            <a:r>
              <a:rPr lang="en-US" sz="1600" dirty="0" smtClean="0"/>
              <a:t>50%</a:t>
            </a:r>
            <a:endParaRPr lang="en-US" sz="1600" dirty="0"/>
          </a:p>
          <a:p>
            <a:r>
              <a:rPr lang="en-US" sz="1600" dirty="0"/>
              <a:t>O CS:1 </a:t>
            </a:r>
            <a:r>
              <a:rPr lang="en-US" sz="1600" dirty="0" smtClean="0"/>
              <a:t>(40 </a:t>
            </a:r>
            <a:r>
              <a:rPr lang="en-US" sz="1600" dirty="0"/>
              <a:t>pcs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CS Share: 5</a:t>
            </a:r>
            <a:r>
              <a:rPr lang="en-US" sz="1600" dirty="0" smtClean="0"/>
              <a:t>0%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S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T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I CS: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CS Share: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Other</a:t>
            </a:r>
            <a:r>
              <a:rPr lang="en-US" sz="1600" dirty="0"/>
              <a:t>: 0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CS </a:t>
            </a:r>
            <a:r>
              <a:rPr lang="en-US" sz="1600" dirty="0" smtClean="0"/>
              <a:t>Share:0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2384116" y="418737"/>
            <a:ext cx="218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B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Retail </a:t>
            </a:r>
            <a:r>
              <a:rPr lang="en-US" sz="1600" dirty="0" smtClean="0"/>
              <a:t>Universe: 4</a:t>
            </a:r>
            <a:endParaRPr lang="en-US" sz="1600" dirty="0"/>
          </a:p>
          <a:p>
            <a:r>
              <a:rPr lang="en-US" sz="1600" dirty="0"/>
              <a:t>R WOD: 4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WOD-4</a:t>
            </a:r>
            <a:endParaRPr lang="en-US" sz="1600" dirty="0"/>
          </a:p>
          <a:p>
            <a:r>
              <a:rPr lang="en-US" sz="1600" dirty="0"/>
              <a:t>O WOD: </a:t>
            </a:r>
            <a:r>
              <a:rPr lang="en-US" sz="1600" dirty="0" smtClean="0"/>
              <a:t>4</a:t>
            </a:r>
            <a:endParaRPr lang="en-US" sz="1600" dirty="0"/>
          </a:p>
          <a:p>
            <a:r>
              <a:rPr lang="en-US" sz="1600" dirty="0" smtClean="0"/>
              <a:t>X </a:t>
            </a:r>
            <a:r>
              <a:rPr lang="en-US" sz="1600" dirty="0"/>
              <a:t>WOD: 4</a:t>
            </a:r>
            <a:br>
              <a:rPr lang="en-US" sz="1600" dirty="0"/>
            </a:br>
            <a:r>
              <a:rPr lang="en-US" sz="1600" dirty="0"/>
              <a:t>S </a:t>
            </a:r>
            <a:r>
              <a:rPr lang="en-US" sz="1600" dirty="0" smtClean="0"/>
              <a:t>WOD:4</a:t>
            </a:r>
            <a:endParaRPr lang="en-US" sz="1600" dirty="0"/>
          </a:p>
          <a:p>
            <a:r>
              <a:rPr lang="en-US" sz="1600" dirty="0"/>
              <a:t>T WOD: 4</a:t>
            </a:r>
          </a:p>
          <a:p>
            <a:r>
              <a:rPr lang="en-US" sz="1600" dirty="0"/>
              <a:t>I WOD: 4</a:t>
            </a:r>
          </a:p>
          <a:p>
            <a:r>
              <a:rPr lang="en-US" sz="1600" dirty="0" smtClean="0"/>
              <a:t>Others WOD: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4925775" y="326469"/>
            <a:ext cx="222074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C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BS </a:t>
            </a:r>
            <a:r>
              <a:rPr lang="en-US" sz="1600" dirty="0" smtClean="0"/>
              <a:t>Universe: 0</a:t>
            </a:r>
            <a:endParaRPr lang="en-US" sz="1600" dirty="0"/>
          </a:p>
          <a:p>
            <a:r>
              <a:rPr lang="en-US" sz="1600" dirty="0"/>
              <a:t>R BS: 0</a:t>
            </a:r>
          </a:p>
          <a:p>
            <a:r>
              <a:rPr lang="en-US" sz="1600" dirty="0"/>
              <a:t>R BS Share: 0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sz="1600" dirty="0"/>
              <a:t>V BS: 0</a:t>
            </a:r>
            <a:endParaRPr lang="en-US" sz="1600" dirty="0" smtClean="0"/>
          </a:p>
          <a:p>
            <a:r>
              <a:rPr lang="en-US" sz="1600" dirty="0" smtClean="0"/>
              <a:t>V </a:t>
            </a:r>
            <a:r>
              <a:rPr lang="en-US" sz="1600" dirty="0"/>
              <a:t>BS Share: 0</a:t>
            </a:r>
          </a:p>
          <a:p>
            <a:r>
              <a:rPr lang="en-US" sz="1600" dirty="0"/>
              <a:t>O BS: 0</a:t>
            </a:r>
            <a:endParaRPr lang="en-US" sz="1600" dirty="0" smtClean="0"/>
          </a:p>
          <a:p>
            <a:r>
              <a:rPr lang="en-US" sz="1600" dirty="0" smtClean="0"/>
              <a:t>O </a:t>
            </a:r>
            <a:r>
              <a:rPr lang="en-US" sz="1600" dirty="0"/>
              <a:t>BS </a:t>
            </a:r>
            <a:r>
              <a:rPr lang="en-US" sz="1600" dirty="0" smtClean="0"/>
              <a:t>Share:0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BS: 0</a:t>
            </a:r>
            <a:endParaRPr lang="en-US" sz="1600" dirty="0" smtClean="0"/>
          </a:p>
          <a:p>
            <a:r>
              <a:rPr lang="en-US" sz="1600" dirty="0" smtClean="0"/>
              <a:t>X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S BS: </a:t>
            </a:r>
            <a:r>
              <a:rPr lang="en-US" sz="1600" dirty="0" smtClean="0"/>
              <a:t>0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BS </a:t>
            </a:r>
            <a:r>
              <a:rPr lang="en-US" sz="1600" dirty="0" smtClean="0"/>
              <a:t>Share:0</a:t>
            </a:r>
            <a:endParaRPr lang="en-US" sz="1600" dirty="0"/>
          </a:p>
          <a:p>
            <a:r>
              <a:rPr lang="en-US" sz="1600" dirty="0"/>
              <a:t>T </a:t>
            </a:r>
            <a:r>
              <a:rPr lang="en-US" sz="1600" dirty="0" smtClean="0"/>
              <a:t>BS:0</a:t>
            </a:r>
            <a:endParaRPr lang="en-US" sz="1600" dirty="0"/>
          </a:p>
          <a:p>
            <a:r>
              <a:rPr lang="en-US" sz="1600" dirty="0"/>
              <a:t>I BS: </a:t>
            </a:r>
            <a:r>
              <a:rPr lang="en-US" sz="1600" dirty="0" smtClean="0"/>
              <a:t>0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9A0786-9668-4254-9E2D-15B8F42A3BFE}"/>
              </a:ext>
            </a:extLst>
          </p:cNvPr>
          <p:cNvSpPr txBox="1"/>
          <p:nvPr/>
        </p:nvSpPr>
        <p:spPr>
          <a:xfrm>
            <a:off x="9807288" y="318514"/>
            <a:ext cx="220578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E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GRT </a:t>
            </a:r>
            <a:r>
              <a:rPr lang="en-US" sz="1600" dirty="0" smtClean="0"/>
              <a:t>Universe: 2</a:t>
            </a:r>
            <a:endParaRPr lang="en-US" sz="1600" dirty="0"/>
          </a:p>
          <a:p>
            <a:r>
              <a:rPr lang="en-US" sz="1600" dirty="0"/>
              <a:t>R GRT: </a:t>
            </a:r>
            <a:r>
              <a:rPr lang="en-US" sz="1600" dirty="0" smtClean="0"/>
              <a:t>2(6pcs</a:t>
            </a:r>
            <a:r>
              <a:rPr lang="en-US" sz="1600" dirty="0"/>
              <a:t>)</a:t>
            </a:r>
          </a:p>
          <a:p>
            <a:r>
              <a:rPr lang="en-US" sz="1600" dirty="0"/>
              <a:t>R GRT Share: </a:t>
            </a:r>
            <a:r>
              <a:rPr lang="en-US" sz="1600" dirty="0" smtClean="0"/>
              <a:t>100</a:t>
            </a:r>
            <a:r>
              <a:rPr lang="en-US" sz="1600" dirty="0"/>
              <a:t>%</a:t>
            </a:r>
          </a:p>
          <a:p>
            <a:r>
              <a:rPr lang="en-US" sz="1600" dirty="0"/>
              <a:t>V </a:t>
            </a:r>
            <a:r>
              <a:rPr lang="en-US" sz="1600" dirty="0" smtClean="0"/>
              <a:t>GRT: 3(10 pcs)</a:t>
            </a:r>
          </a:p>
          <a:p>
            <a:r>
              <a:rPr lang="en-US" sz="1600" dirty="0" smtClean="0"/>
              <a:t>V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O </a:t>
            </a:r>
            <a:r>
              <a:rPr lang="en-US" sz="1600" dirty="0" smtClean="0"/>
              <a:t>GRT:3(31pcs)</a:t>
            </a:r>
          </a:p>
          <a:p>
            <a:r>
              <a:rPr lang="en-US" sz="1600" dirty="0" smtClean="0"/>
              <a:t>O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X GRT: </a:t>
            </a:r>
            <a:r>
              <a:rPr lang="en-US" sz="1600" dirty="0" smtClean="0"/>
              <a:t>4(9 pcs)</a:t>
            </a:r>
          </a:p>
          <a:p>
            <a:r>
              <a:rPr lang="en-US" sz="1600" dirty="0" smtClean="0"/>
              <a:t>X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S GRT: </a:t>
            </a:r>
            <a:r>
              <a:rPr lang="en-US" sz="1600" dirty="0" smtClean="0"/>
              <a:t>4(39 pcs)</a:t>
            </a:r>
          </a:p>
          <a:p>
            <a:r>
              <a:rPr lang="en-US" sz="1600" dirty="0" smtClean="0"/>
              <a:t>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  <a:p>
            <a:r>
              <a:rPr lang="en-US" sz="1600" dirty="0"/>
              <a:t>T GRT: 4</a:t>
            </a:r>
            <a:r>
              <a:rPr lang="en-US" sz="1600" dirty="0" smtClean="0"/>
              <a:t> (38pcs)</a:t>
            </a:r>
          </a:p>
          <a:p>
            <a:r>
              <a:rPr lang="en-US" sz="1600" dirty="0" smtClean="0"/>
              <a:t>T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I GRT: </a:t>
            </a:r>
            <a:r>
              <a:rPr lang="en-US" sz="1600" dirty="0" smtClean="0"/>
              <a:t>4 (15pcs)</a:t>
            </a:r>
          </a:p>
          <a:p>
            <a:r>
              <a:rPr lang="en-US" sz="1600" dirty="0" smtClean="0"/>
              <a:t>I </a:t>
            </a:r>
            <a:r>
              <a:rPr lang="en-US" sz="1600" dirty="0"/>
              <a:t>GRT Share: </a:t>
            </a:r>
            <a:r>
              <a:rPr lang="en-US" sz="1600" dirty="0" smtClean="0"/>
              <a:t>100%</a:t>
            </a:r>
            <a:endParaRPr lang="en-US" sz="1600" dirty="0"/>
          </a:p>
          <a:p>
            <a:r>
              <a:rPr lang="en-US" sz="1600" dirty="0"/>
              <a:t>Other: </a:t>
            </a:r>
            <a:r>
              <a:rPr lang="en-US" sz="1600" dirty="0" smtClean="0"/>
              <a:t>4 (86pcs)</a:t>
            </a:r>
          </a:p>
          <a:p>
            <a:r>
              <a:rPr lang="en-US" sz="1600" dirty="0" smtClean="0"/>
              <a:t>Others </a:t>
            </a:r>
            <a:r>
              <a:rPr lang="en-US" sz="1600" dirty="0"/>
              <a:t>GRT Share: 100</a:t>
            </a:r>
            <a:r>
              <a:rPr lang="en-US" sz="1600" dirty="0" smtClean="0"/>
              <a:t>%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BDB54-3C5C-4B24-9A60-F99A39C25487}"/>
              </a:ext>
            </a:extLst>
          </p:cNvPr>
          <p:cNvSpPr txBox="1"/>
          <p:nvPr/>
        </p:nvSpPr>
        <p:spPr>
          <a:xfrm>
            <a:off x="3251616" y="5163717"/>
            <a:ext cx="1860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G</a:t>
            </a:r>
            <a:r>
              <a:rPr lang="en-US" dirty="0">
                <a:highlight>
                  <a:srgbClr val="FFFF00"/>
                </a:highlight>
              </a:rPr>
              <a:t>.</a:t>
            </a:r>
            <a:r>
              <a:rPr lang="en-US" dirty="0"/>
              <a:t> </a:t>
            </a:r>
            <a:r>
              <a:rPr lang="en-US" dirty="0" err="1"/>
              <a:t>realme</a:t>
            </a:r>
            <a:r>
              <a:rPr lang="en-US" dirty="0"/>
              <a:t> RSM: 1 </a:t>
            </a:r>
          </a:p>
          <a:p>
            <a:r>
              <a:rPr lang="en-US" dirty="0" err="1"/>
              <a:t>realme</a:t>
            </a:r>
            <a:r>
              <a:rPr lang="en-US" dirty="0"/>
              <a:t> ASM: </a:t>
            </a:r>
            <a:r>
              <a:rPr lang="en-US" dirty="0" smtClean="0"/>
              <a:t>1</a:t>
            </a:r>
            <a:endParaRPr lang="en-US" dirty="0"/>
          </a:p>
          <a:p>
            <a:r>
              <a:rPr lang="en-US" dirty="0"/>
              <a:t>TSM: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E05E1A-487D-402F-8646-A343E62AFFEA}"/>
              </a:ext>
            </a:extLst>
          </p:cNvPr>
          <p:cNvSpPr txBox="1"/>
          <p:nvPr/>
        </p:nvSpPr>
        <p:spPr>
          <a:xfrm>
            <a:off x="258374" y="5163717"/>
            <a:ext cx="25560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ighlight>
                  <a:srgbClr val="FFFF00"/>
                </a:highlight>
              </a:rPr>
              <a:t>F</a:t>
            </a:r>
            <a:r>
              <a:rPr lang="en-US" sz="1600" dirty="0">
                <a:highlight>
                  <a:srgbClr val="FFFF00"/>
                </a:highlight>
              </a:rPr>
              <a:t>.</a:t>
            </a:r>
            <a:r>
              <a:rPr lang="en-US" sz="1600" dirty="0"/>
              <a:t> </a:t>
            </a:r>
            <a:r>
              <a:rPr lang="en-US" sz="1600" dirty="0" err="1"/>
              <a:t>realme</a:t>
            </a:r>
            <a:r>
              <a:rPr lang="en-US" sz="1600" dirty="0"/>
              <a:t> Dealer: </a:t>
            </a:r>
            <a:r>
              <a:rPr lang="en-US" sz="1600" dirty="0" smtClean="0"/>
              <a:t>1</a:t>
            </a:r>
          </a:p>
          <a:p>
            <a:r>
              <a:rPr lang="en-US" sz="1600" dirty="0" smtClean="0"/>
              <a:t>TTL </a:t>
            </a:r>
            <a:r>
              <a:rPr lang="en-US" sz="1600" dirty="0"/>
              <a:t>Investment: </a:t>
            </a:r>
            <a:r>
              <a:rPr lang="en-US" sz="1600" dirty="0" smtClean="0"/>
              <a:t>90Lac </a:t>
            </a:r>
          </a:p>
          <a:p>
            <a:r>
              <a:rPr lang="en-US" sz="1600" dirty="0" smtClean="0"/>
              <a:t>Inventory:12 Lac</a:t>
            </a:r>
          </a:p>
          <a:p>
            <a:r>
              <a:rPr lang="en-US" sz="1600" dirty="0" smtClean="0"/>
              <a:t>TTL Market  </a:t>
            </a:r>
            <a:r>
              <a:rPr lang="en-US" sz="1600" dirty="0"/>
              <a:t>due: 7</a:t>
            </a:r>
            <a:r>
              <a:rPr lang="en-US" sz="1600" dirty="0" smtClean="0"/>
              <a:t>Lac </a:t>
            </a:r>
          </a:p>
          <a:p>
            <a:r>
              <a:rPr lang="en-US" sz="1600" dirty="0" err="1" smtClean="0"/>
              <a:t>Lalpur</a:t>
            </a:r>
            <a:r>
              <a:rPr lang="en-US" sz="1600" dirty="0" smtClean="0"/>
              <a:t> Market </a:t>
            </a:r>
            <a:r>
              <a:rPr lang="en-US" sz="1600" dirty="0"/>
              <a:t>Due: </a:t>
            </a:r>
            <a:r>
              <a:rPr lang="en-US" sz="1600" dirty="0" smtClean="0"/>
              <a:t>3.5 lac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37AE5-D82D-44ED-9C72-D40214200F6A}"/>
              </a:ext>
            </a:extLst>
          </p:cNvPr>
          <p:cNvSpPr txBox="1"/>
          <p:nvPr/>
        </p:nvSpPr>
        <p:spPr>
          <a:xfrm>
            <a:off x="5807979" y="6488668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market – </a:t>
            </a:r>
            <a:r>
              <a:rPr lang="en-US" dirty="0" err="1" smtClean="0"/>
              <a:t>Natore</a:t>
            </a:r>
            <a:r>
              <a:rPr lang="en-US" dirty="0" smtClean="0"/>
              <a:t> </a:t>
            </a:r>
            <a:r>
              <a:rPr lang="en-US" dirty="0"/>
              <a:t>Distance</a:t>
            </a:r>
            <a:endParaRPr lang="x-non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2CA0A4-3159-4FC3-88D2-A0A30A44ECFF}"/>
              </a:ext>
            </a:extLst>
          </p:cNvPr>
          <p:cNvSpPr txBox="1"/>
          <p:nvPr/>
        </p:nvSpPr>
        <p:spPr>
          <a:xfrm>
            <a:off x="9086042" y="6473550"/>
            <a:ext cx="277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Market Map </a:t>
            </a:r>
            <a:r>
              <a:rPr lang="en-US" dirty="0" smtClean="0"/>
              <a:t>– </a:t>
            </a:r>
            <a:r>
              <a:rPr lang="en-US" dirty="0" err="1" smtClean="0"/>
              <a:t>Lalpur</a:t>
            </a:r>
            <a:r>
              <a:rPr lang="en-US" dirty="0" smtClean="0"/>
              <a:t> Thana</a:t>
            </a:r>
            <a:endParaRPr lang="x-non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170" y="4707481"/>
            <a:ext cx="2103983" cy="17796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362" y="4596608"/>
            <a:ext cx="3250649" cy="184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81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Words>4410</Words>
  <Application>Microsoft Office PowerPoint</Application>
  <PresentationFormat>Widescreen</PresentationFormat>
  <Paragraphs>1045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Natore District</vt:lpstr>
      <vt:lpstr>Natore_Sadar Market: </vt:lpstr>
      <vt:lpstr>Natore Sadar Market (Realme BS)</vt:lpstr>
      <vt:lpstr>Natore Sadar Market (Samsung BS)</vt:lpstr>
      <vt:lpstr>Natore Sadar Market (MI, Vivo, Oppo BS)</vt:lpstr>
      <vt:lpstr>Natore Sadar Market (CS)</vt:lpstr>
      <vt:lpstr>Natore Sadar Market (GRT)</vt:lpstr>
      <vt:lpstr>Natore Sadar Market (GRT)</vt:lpstr>
      <vt:lpstr>Lalpur Thana Market: </vt:lpstr>
      <vt:lpstr>Lalpur Thana Market (CS)</vt:lpstr>
      <vt:lpstr>Lalpur Thana Market (GRT)</vt:lpstr>
      <vt:lpstr>Singra Thana Market: </vt:lpstr>
      <vt:lpstr>Singra Thana Market (BS)</vt:lpstr>
      <vt:lpstr>Singra Thana Market (CS)</vt:lpstr>
      <vt:lpstr>Singra Thana Market (GRT)</vt:lpstr>
      <vt:lpstr>Gurudaspur Thana Market: </vt:lpstr>
      <vt:lpstr>Gurudaspur Thana Market (CS)</vt:lpstr>
      <vt:lpstr>Gurudaspur Thana Market (GRT)</vt:lpstr>
      <vt:lpstr>Boraigram Thana Market: </vt:lpstr>
      <vt:lpstr>Boraigram Thana Market (GRT)</vt:lpstr>
      <vt:lpstr>Bagatipara Thana Market: </vt:lpstr>
      <vt:lpstr>Bagatipara Thana Market (GRT)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Kawsar Ahmed</dc:creator>
  <cp:lastModifiedBy>8801715116767</cp:lastModifiedBy>
  <cp:revision>261</cp:revision>
  <dcterms:created xsi:type="dcterms:W3CDTF">2022-02-05T16:29:35Z</dcterms:created>
  <dcterms:modified xsi:type="dcterms:W3CDTF">2022-02-13T10:59:44Z</dcterms:modified>
</cp:coreProperties>
</file>